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  <p:sldMasterId id="2147483684" r:id="rId3"/>
    <p:sldMasterId id="2147483697" r:id="rId4"/>
  </p:sldMasterIdLst>
  <p:notesMasterIdLst>
    <p:notesMasterId r:id="rId56"/>
  </p:notesMasterIdLst>
  <p:sldIdLst>
    <p:sldId id="258" r:id="rId5"/>
    <p:sldId id="297" r:id="rId6"/>
    <p:sldId id="298" r:id="rId7"/>
    <p:sldId id="273" r:id="rId8"/>
    <p:sldId id="265" r:id="rId9"/>
    <p:sldId id="299" r:id="rId10"/>
    <p:sldId id="300" r:id="rId11"/>
    <p:sldId id="259" r:id="rId12"/>
    <p:sldId id="303" r:id="rId13"/>
    <p:sldId id="261" r:id="rId14"/>
    <p:sldId id="263" r:id="rId15"/>
    <p:sldId id="304" r:id="rId16"/>
    <p:sldId id="305" r:id="rId17"/>
    <p:sldId id="266" r:id="rId18"/>
    <p:sldId id="260" r:id="rId19"/>
    <p:sldId id="264" r:id="rId20"/>
    <p:sldId id="278" r:id="rId21"/>
    <p:sldId id="280" r:id="rId22"/>
    <p:sldId id="281" r:id="rId23"/>
    <p:sldId id="282" r:id="rId24"/>
    <p:sldId id="271" r:id="rId25"/>
    <p:sldId id="276" r:id="rId26"/>
    <p:sldId id="283" r:id="rId27"/>
    <p:sldId id="290" r:id="rId28"/>
    <p:sldId id="291" r:id="rId29"/>
    <p:sldId id="292" r:id="rId30"/>
    <p:sldId id="293" r:id="rId31"/>
    <p:sldId id="294" r:id="rId32"/>
    <p:sldId id="295" r:id="rId33"/>
    <p:sldId id="284" r:id="rId34"/>
    <p:sldId id="285" r:id="rId35"/>
    <p:sldId id="286" r:id="rId36"/>
    <p:sldId id="287" r:id="rId37"/>
    <p:sldId id="288" r:id="rId38"/>
    <p:sldId id="289" r:id="rId39"/>
    <p:sldId id="306" r:id="rId40"/>
    <p:sldId id="307" r:id="rId41"/>
    <p:sldId id="309" r:id="rId42"/>
    <p:sldId id="308" r:id="rId43"/>
    <p:sldId id="310" r:id="rId44"/>
    <p:sldId id="311" r:id="rId45"/>
    <p:sldId id="312" r:id="rId46"/>
    <p:sldId id="313" r:id="rId47"/>
    <p:sldId id="314" r:id="rId48"/>
    <p:sldId id="315" r:id="rId49"/>
    <p:sldId id="296" r:id="rId50"/>
    <p:sldId id="301" r:id="rId51"/>
    <p:sldId id="317" r:id="rId52"/>
    <p:sldId id="318" r:id="rId53"/>
    <p:sldId id="316" r:id="rId54"/>
    <p:sldId id="319" r:id="rId55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4F3AC0D-DD72-4CEF-B6E6-F8BA4F6ECCF5}">
          <p14:sldIdLst>
            <p14:sldId id="258"/>
            <p14:sldId id="297"/>
            <p14:sldId id="298"/>
            <p14:sldId id="273"/>
            <p14:sldId id="265"/>
            <p14:sldId id="299"/>
            <p14:sldId id="300"/>
            <p14:sldId id="259"/>
            <p14:sldId id="303"/>
            <p14:sldId id="261"/>
            <p14:sldId id="263"/>
            <p14:sldId id="304"/>
            <p14:sldId id="305"/>
            <p14:sldId id="266"/>
            <p14:sldId id="260"/>
            <p14:sldId id="264"/>
            <p14:sldId id="278"/>
            <p14:sldId id="280"/>
            <p14:sldId id="281"/>
            <p14:sldId id="282"/>
            <p14:sldId id="271"/>
            <p14:sldId id="276"/>
            <p14:sldId id="283"/>
            <p14:sldId id="290"/>
            <p14:sldId id="291"/>
            <p14:sldId id="292"/>
            <p14:sldId id="293"/>
            <p14:sldId id="294"/>
            <p14:sldId id="295"/>
            <p14:sldId id="284"/>
            <p14:sldId id="285"/>
            <p14:sldId id="286"/>
            <p14:sldId id="287"/>
            <p14:sldId id="288"/>
            <p14:sldId id="289"/>
            <p14:sldId id="306"/>
            <p14:sldId id="307"/>
            <p14:sldId id="309"/>
            <p14:sldId id="308"/>
            <p14:sldId id="310"/>
            <p14:sldId id="311"/>
            <p14:sldId id="312"/>
            <p14:sldId id="313"/>
            <p14:sldId id="314"/>
            <p14:sldId id="315"/>
            <p14:sldId id="296"/>
            <p14:sldId id="301"/>
            <p14:sldId id="317"/>
            <p14:sldId id="318"/>
            <p14:sldId id="316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70AD47"/>
    <a:srgbClr val="191919"/>
    <a:srgbClr val="C00000"/>
    <a:srgbClr val="F5F5F5"/>
    <a:srgbClr val="A5A5A5"/>
    <a:srgbClr val="ED7D31"/>
    <a:srgbClr val="E7EBF4"/>
    <a:srgbClr val="9999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82" autoAdjust="0"/>
    <p:restoredTop sz="93758" autoAdjust="0"/>
  </p:normalViewPr>
  <p:slideViewPr>
    <p:cSldViewPr snapToGrid="0">
      <p:cViewPr varScale="1">
        <p:scale>
          <a:sx n="110" d="100"/>
          <a:sy n="110" d="100"/>
        </p:scale>
        <p:origin x="175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79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510"/>
    </p:cViewPr>
  </p:sorterViewPr>
  <p:notesViewPr>
    <p:cSldViewPr snapToGrid="0">
      <p:cViewPr varScale="1">
        <p:scale>
          <a:sx n="80" d="100"/>
          <a:sy n="80" d="100"/>
        </p:scale>
        <p:origin x="401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922;&#969;&#957;&#963;&#964;&#945;&#957;&#964;&#943;&#957;&#945;\Desktop\&#963;&#967;&#959;&#955;&#942;\4&#959;%20&#941;&#964;&#959;&#962;\8&#959;%20&#949;&#958;&#940;&#956;&#951;&#957;&#959;\SoC\Top-down_synthesis_pareto_curv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922;&#969;&#957;&#963;&#964;&#945;&#957;&#964;&#943;&#957;&#945;\Desktop\&#963;&#967;&#959;&#955;&#942;\4&#959;%20&#941;&#964;&#959;&#962;\8&#959;%20&#949;&#958;&#940;&#956;&#951;&#957;&#959;\SoC\Top-down_synthesis_pareto_curv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922;&#969;&#957;&#963;&#964;&#945;&#957;&#964;&#943;&#957;&#945;\Desktop\&#963;&#967;&#959;&#955;&#942;\4&#959;%20&#941;&#964;&#959;&#962;\8&#959;%20&#949;&#958;&#940;&#956;&#951;&#957;&#959;\SoC\Top-down_synthesis_pareto_curv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922;&#969;&#957;&#963;&#964;&#945;&#957;&#964;&#943;&#957;&#945;\Desktop\&#963;&#967;&#959;&#955;&#942;\4&#959;%20&#941;&#964;&#959;&#962;\8&#959;%20&#949;&#958;&#940;&#956;&#951;&#957;&#959;\SoC\Bottom-up_synthesis_pareto_curv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922;&#969;&#957;&#963;&#964;&#945;&#957;&#964;&#943;&#957;&#945;\Desktop\&#963;&#967;&#959;&#955;&#942;\4&#959;%20&#941;&#964;&#959;&#962;\8&#959;%20&#949;&#958;&#940;&#956;&#951;&#957;&#959;\SoC\Bottom-up_synthesis_pareto_curv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922;&#969;&#957;&#963;&#964;&#945;&#957;&#964;&#943;&#957;&#945;\Desktop\&#963;&#967;&#959;&#955;&#942;\4&#959;%20&#941;&#964;&#959;&#962;\8&#959;%20&#949;&#958;&#940;&#956;&#951;&#957;&#959;\SoC\Bottom-up_synthesis_pareto_curv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Φύλλο1!$C$1</c:f>
              <c:strCache>
                <c:ptCount val="1"/>
                <c:pt idx="0">
                  <c:v>AREA (cells)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Φύλλο1!$B$2:$B$11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Φύλλο1!$C$2:$C$11</c:f>
              <c:numCache>
                <c:formatCode>General</c:formatCode>
                <c:ptCount val="10"/>
                <c:pt idx="0">
                  <c:v>33171.795513999998</c:v>
                </c:pt>
                <c:pt idx="1">
                  <c:v>30377.731516</c:v>
                </c:pt>
                <c:pt idx="2">
                  <c:v>30109.337518</c:v>
                </c:pt>
                <c:pt idx="3">
                  <c:v>30138.597517999999</c:v>
                </c:pt>
                <c:pt idx="4">
                  <c:v>30093.377519000001</c:v>
                </c:pt>
                <c:pt idx="5">
                  <c:v>30153.759517999999</c:v>
                </c:pt>
                <c:pt idx="6">
                  <c:v>30129.021519000002</c:v>
                </c:pt>
                <c:pt idx="7">
                  <c:v>30062.521519999998</c:v>
                </c:pt>
                <c:pt idx="8">
                  <c:v>30341.023535</c:v>
                </c:pt>
                <c:pt idx="9">
                  <c:v>31396.511460999998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D24-4A31-9239-45CD65323E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07682384"/>
        <c:axId val="1407699024"/>
      </c:scatterChart>
      <c:valAx>
        <c:axId val="1407682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7699024"/>
        <c:crosses val="autoZero"/>
        <c:crossBetween val="midCat"/>
      </c:valAx>
      <c:valAx>
        <c:axId val="1407699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76823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Φύλλο1!$E$1</c:f>
              <c:strCache>
                <c:ptCount val="1"/>
                <c:pt idx="0">
                  <c:v>POWER (uW)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Φύλλο1!$D$2:$D$11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Φύλλο1!$E$2:$E$11</c:f>
              <c:numCache>
                <c:formatCode>0.00E+00</c:formatCode>
                <c:ptCount val="10"/>
                <c:pt idx="0">
                  <c:v>15963</c:v>
                </c:pt>
                <c:pt idx="1">
                  <c:v>8030.4</c:v>
                </c:pt>
                <c:pt idx="2">
                  <c:v>5404.4</c:v>
                </c:pt>
                <c:pt idx="3">
                  <c:v>4094.7</c:v>
                </c:pt>
                <c:pt idx="4">
                  <c:v>3305.6</c:v>
                </c:pt>
                <c:pt idx="5">
                  <c:v>2782</c:v>
                </c:pt>
                <c:pt idx="6">
                  <c:v>2408</c:v>
                </c:pt>
                <c:pt idx="7">
                  <c:v>2128.1999999999998</c:v>
                </c:pt>
                <c:pt idx="8">
                  <c:v>1910.6</c:v>
                </c:pt>
                <c:pt idx="9">
                  <c:v>1739.3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636-4D3A-B9A8-38E6D45ED0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0048912"/>
        <c:axId val="1250791312"/>
      </c:scatterChart>
      <c:valAx>
        <c:axId val="12500489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0791312"/>
        <c:crosses val="autoZero"/>
        <c:crossBetween val="midCat"/>
      </c:valAx>
      <c:valAx>
        <c:axId val="1250791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00489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Φύλλο1!$G$1</c:f>
              <c:strCache>
                <c:ptCount val="1"/>
                <c:pt idx="0">
                  <c:v>TIMING (ns)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Φύλλο1!$F$2:$F$11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Φύλλο1!$G$2:$G$11</c:f>
              <c:numCache>
                <c:formatCode>General</c:formatCode>
                <c:ptCount val="10"/>
                <c:pt idx="0">
                  <c:v>-0.37</c:v>
                </c:pt>
                <c:pt idx="1">
                  <c:v>0</c:v>
                </c:pt>
                <c:pt idx="2">
                  <c:v>0.5</c:v>
                </c:pt>
                <c:pt idx="3">
                  <c:v>1.23</c:v>
                </c:pt>
                <c:pt idx="4">
                  <c:v>2.34</c:v>
                </c:pt>
                <c:pt idx="5">
                  <c:v>3.38</c:v>
                </c:pt>
                <c:pt idx="6">
                  <c:v>4.25</c:v>
                </c:pt>
                <c:pt idx="7">
                  <c:v>5.28</c:v>
                </c:pt>
                <c:pt idx="8">
                  <c:v>6.35</c:v>
                </c:pt>
                <c:pt idx="9">
                  <c:v>7.63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63E-4A3A-AE54-5A54B407EA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2492880"/>
        <c:axId val="1242490800"/>
      </c:scatterChart>
      <c:valAx>
        <c:axId val="12424928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2490800"/>
        <c:crosses val="autoZero"/>
        <c:crossBetween val="midCat"/>
      </c:valAx>
      <c:valAx>
        <c:axId val="1242490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24928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Φύλλο1!$C$1</c:f>
              <c:strCache>
                <c:ptCount val="1"/>
                <c:pt idx="0">
                  <c:v>AREA (cells)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Φύλλο1!$B$2:$B$11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Φύλλο1!$C$2:$C$11</c:f>
              <c:numCache>
                <c:formatCode>General</c:formatCode>
                <c:ptCount val="10"/>
                <c:pt idx="0">
                  <c:v>32799.129527999998</c:v>
                </c:pt>
                <c:pt idx="1">
                  <c:v>30220.791515000001</c:v>
                </c:pt>
                <c:pt idx="2">
                  <c:v>30172.911515</c:v>
                </c:pt>
                <c:pt idx="3">
                  <c:v>30172.911515</c:v>
                </c:pt>
                <c:pt idx="4">
                  <c:v>30171.847515000001</c:v>
                </c:pt>
                <c:pt idx="5">
                  <c:v>30166.527515000002</c:v>
                </c:pt>
                <c:pt idx="6">
                  <c:v>30165.463514999999</c:v>
                </c:pt>
                <c:pt idx="7">
                  <c:v>30165.463514999999</c:v>
                </c:pt>
                <c:pt idx="8">
                  <c:v>30169.719515000001</c:v>
                </c:pt>
                <c:pt idx="9">
                  <c:v>30172.379515000001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563-4164-80EB-8DB7C9B17C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14636144"/>
        <c:axId val="1414636560"/>
      </c:scatterChart>
      <c:valAx>
        <c:axId val="1414636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4636560"/>
        <c:crosses val="autoZero"/>
        <c:crossBetween val="midCat"/>
      </c:valAx>
      <c:valAx>
        <c:axId val="141463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46361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Φύλλο1!$F$1</c:f>
              <c:strCache>
                <c:ptCount val="1"/>
                <c:pt idx="0">
                  <c:v>POWER (uW)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Φύλλο1!$E$2:$E$11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Φύλλο1!$F$2:$F$11</c:f>
              <c:numCache>
                <c:formatCode>0.00E+00</c:formatCode>
                <c:ptCount val="10"/>
                <c:pt idx="0">
                  <c:v>15947</c:v>
                </c:pt>
                <c:pt idx="1">
                  <c:v>8035.1</c:v>
                </c:pt>
                <c:pt idx="2">
                  <c:v>5420.1</c:v>
                </c:pt>
                <c:pt idx="3">
                  <c:v>4105.7</c:v>
                </c:pt>
                <c:pt idx="4">
                  <c:v>3317.1</c:v>
                </c:pt>
                <c:pt idx="5">
                  <c:v>2791.3</c:v>
                </c:pt>
                <c:pt idx="6">
                  <c:v>2415.6999999999998</c:v>
                </c:pt>
                <c:pt idx="7">
                  <c:v>2134.1</c:v>
                </c:pt>
                <c:pt idx="8">
                  <c:v>1915.1</c:v>
                </c:pt>
                <c:pt idx="9">
                  <c:v>1739.9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F72-4667-85EF-CFADFCD4C4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14623248"/>
        <c:axId val="1414607024"/>
      </c:scatterChart>
      <c:valAx>
        <c:axId val="14146232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4607024"/>
        <c:crosses val="autoZero"/>
        <c:crossBetween val="midCat"/>
      </c:valAx>
      <c:valAx>
        <c:axId val="1414607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46232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Φύλλο1!$I$1</c:f>
              <c:strCache>
                <c:ptCount val="1"/>
                <c:pt idx="0">
                  <c:v>TIMING (ns)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Φύλλο1!$H$2:$H$11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Φύλλο1!$I$2:$I$11</c:f>
              <c:numCache>
                <c:formatCode>General</c:formatCode>
                <c:ptCount val="10"/>
                <c:pt idx="0">
                  <c:v>-0.37</c:v>
                </c:pt>
                <c:pt idx="1">
                  <c:v>0</c:v>
                </c:pt>
                <c:pt idx="2">
                  <c:v>0.42</c:v>
                </c:pt>
                <c:pt idx="3">
                  <c:v>1.42</c:v>
                </c:pt>
                <c:pt idx="4">
                  <c:v>2.42</c:v>
                </c:pt>
                <c:pt idx="5">
                  <c:v>3.42</c:v>
                </c:pt>
                <c:pt idx="6">
                  <c:v>4.42</c:v>
                </c:pt>
                <c:pt idx="7">
                  <c:v>5.42</c:v>
                </c:pt>
                <c:pt idx="8">
                  <c:v>6.42</c:v>
                </c:pt>
                <c:pt idx="9">
                  <c:v>7.42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8EA-417A-97D1-042A7D4DC1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4156064"/>
        <c:axId val="1244156480"/>
      </c:scatterChart>
      <c:valAx>
        <c:axId val="1244156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4156480"/>
        <c:crosses val="autoZero"/>
        <c:crossBetween val="midCat"/>
      </c:valAx>
      <c:valAx>
        <c:axId val="1244156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41560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2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84EE4-2998-4A99-B76C-37FB66E4DE9C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608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E0D82-27CA-413C-87BE-273E1697F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35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0D82-27CA-413C-87BE-273E1697FA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89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05840" y="3886200"/>
            <a:ext cx="707136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GB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005840" y="5124450"/>
            <a:ext cx="707136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GB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F7727D67-2C9A-4CA8-BD4C-542C0E2FCAD2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406106" y="6355080"/>
            <a:ext cx="4967262" cy="365760"/>
          </a:xfrm>
        </p:spPr>
        <p:txBody>
          <a:bodyPr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ECE330 - SoC Design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rgbClr val="FFC00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3">
                <a:lumMod val="5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6197473"/>
            <a:ext cx="8961120" cy="76517"/>
            <a:chOff x="0" y="6197473"/>
            <a:chExt cx="8961120" cy="76517"/>
          </a:xfrm>
        </p:grpSpPr>
        <p:sp>
          <p:nvSpPr>
            <p:cNvPr id="12" name="Rectangle 11"/>
            <p:cNvSpPr/>
            <p:nvPr userDrawn="1"/>
          </p:nvSpPr>
          <p:spPr>
            <a:xfrm>
              <a:off x="0" y="6197791"/>
              <a:ext cx="1493520" cy="7619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493520" y="6197791"/>
              <a:ext cx="1493520" cy="7619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987040" y="6197791"/>
              <a:ext cx="1493520" cy="761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480560" y="6197474"/>
              <a:ext cx="1493520" cy="7619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5974080" y="6197474"/>
              <a:ext cx="1493520" cy="761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7467600" y="6197473"/>
              <a:ext cx="1493520" cy="761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5834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kumimoji="0" lang="en-GB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CDC0-39BC-404C-84A9-7B759FD0B386}" type="datetime1">
              <a:rPr lang="en-GB" smtClean="0"/>
              <a:t>20/04/2024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6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grpSp>
        <p:nvGrpSpPr>
          <p:cNvPr id="10" name="Group 9"/>
          <p:cNvGrpSpPr/>
          <p:nvPr userDrawn="1"/>
        </p:nvGrpSpPr>
        <p:grpSpPr>
          <a:xfrm rot="5400000">
            <a:off x="-3109307" y="3373014"/>
            <a:ext cx="6858001" cy="111972"/>
            <a:chOff x="0" y="6197473"/>
            <a:chExt cx="8961120" cy="76517"/>
          </a:xfrm>
        </p:grpSpPr>
        <p:sp>
          <p:nvSpPr>
            <p:cNvPr id="11" name="Rectangle 10"/>
            <p:cNvSpPr/>
            <p:nvPr userDrawn="1"/>
          </p:nvSpPr>
          <p:spPr>
            <a:xfrm>
              <a:off x="0" y="6197791"/>
              <a:ext cx="1493520" cy="7619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493520" y="6197791"/>
              <a:ext cx="1493520" cy="7619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2987040" y="6197791"/>
              <a:ext cx="1493520" cy="761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4480560" y="6197474"/>
              <a:ext cx="1493520" cy="7619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5974080" y="6197474"/>
              <a:ext cx="1493520" cy="761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7467600" y="6197473"/>
              <a:ext cx="1493520" cy="761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5746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476F-D66D-406B-854B-D1C5A0119AED}" type="datetime1">
              <a:rPr lang="en-GB" smtClean="0"/>
              <a:t>20/04/2024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DBAB-91B3-4D97-83C9-C93659578E6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49239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BADF-5A21-4633-BD7B-5BB4C841AA3A}" type="datetime1">
              <a:rPr lang="en-GB" smtClean="0"/>
              <a:t>20/04/2024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DBAB-91B3-4D97-83C9-C93659578E6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68707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71D9D-CE91-415D-A85D-1950045E22E3}" type="datetime1">
              <a:rPr lang="en-GB" smtClean="0"/>
              <a:t>20/04/2024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DBAB-91B3-4D97-83C9-C93659578E6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0544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99376-ACD6-462C-B9E3-0261AD5F0268}" type="datetime1">
              <a:rPr lang="en-GB" smtClean="0"/>
              <a:t>20/04/2024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DBAB-91B3-4D97-83C9-C93659578E6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909121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667F7-44B0-41DE-A69E-17F5846544FB}" type="datetime1">
              <a:rPr lang="en-GB" smtClean="0"/>
              <a:t>20/04/2024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DBAB-91B3-4D97-83C9-C93659578E6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36013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F530-78A2-4B12-AEBA-C05F07A8420D}" type="datetime1">
              <a:rPr lang="en-GB" smtClean="0"/>
              <a:t>20/04/2024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DBAB-91B3-4D97-83C9-C93659578E6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223332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DEEF-8DBB-4288-9A4A-D1A2D7C774B0}" type="datetime1">
              <a:rPr lang="en-GB" smtClean="0"/>
              <a:t>20/04/2024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DBAB-91B3-4D97-83C9-C93659578E6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97778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7A196-E258-4E42-AA07-0EB8A23F9D48}" type="datetime1">
              <a:rPr lang="en-GB" smtClean="0"/>
              <a:t>20/04/2024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DBAB-91B3-4D97-83C9-C93659578E6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97928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09F9-4EFD-4C37-A8EC-3373E37F76E5}" type="datetime1">
              <a:rPr lang="en-GB" smtClean="0"/>
              <a:t>20/04/2024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DBAB-91B3-4D97-83C9-C93659578E6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24141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ctr">
              <a:defRPr>
                <a:latin typeface="Calibri" panose="020F0502020204030204" pitchFamily="34" charset="0"/>
              </a:defRPr>
            </a:lvl1pPr>
          </a:lstStyle>
          <a:p>
            <a:r>
              <a:rPr kumimoji="0" lang="en-GB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B684F85-AF29-467A-A53F-1F30592555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8369" y="6356350"/>
            <a:ext cx="4967262" cy="365760"/>
          </a:xfrm>
        </p:spPr>
        <p:txBody>
          <a:bodyPr/>
          <a:lstStyle>
            <a:lvl1pPr algn="ctr">
              <a:defRPr sz="120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ECE330 - SoC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0583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l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A30B-6A06-40A6-A796-C4B8D3860E09}" type="datetime1">
              <a:rPr lang="en-GB" smtClean="0"/>
              <a:t>20/04/2024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DBAB-91B3-4D97-83C9-C93659578E6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06147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00E6D-F5BC-4BD2-894B-29606D33920B}" type="datetime1">
              <a:rPr lang="en-GB" smtClean="0"/>
              <a:t>20/04/2024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DBAB-91B3-4D97-83C9-C93659578E6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917284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8AA1-5DD5-4D70-A85C-ED0A250C557D}" type="datetime1">
              <a:rPr lang="en-GB" smtClean="0"/>
              <a:t>20/04/2024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8714-E972-4BBB-A08C-7AD872D9036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902182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BFB80-1CEC-4F93-9B02-175BB633D64B}" type="datetime1">
              <a:rPr lang="en-GB" smtClean="0"/>
              <a:t>20/04/2024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8714-E972-4BBB-A08C-7AD872D9036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892715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FBEA1-5A5D-4285-9171-55DBDE01C69A}" type="datetime1">
              <a:rPr lang="en-GB" smtClean="0"/>
              <a:t>20/04/2024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8714-E972-4BBB-A08C-7AD872D9036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912104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2DFA-54C5-406C-BC05-A62D12E230F2}" type="datetime1">
              <a:rPr lang="en-GB" smtClean="0"/>
              <a:t>20/04/2024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8714-E972-4BBB-A08C-7AD872D9036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390799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23D68-61D4-4782-9BDC-C057CDBFAC21}" type="datetime1">
              <a:rPr lang="en-GB" smtClean="0"/>
              <a:t>20/04/2024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8714-E972-4BBB-A08C-7AD872D9036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391303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21952-ADA1-4248-93BE-3014C5463388}" type="datetime1">
              <a:rPr lang="en-GB" smtClean="0"/>
              <a:t>20/04/2024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8714-E972-4BBB-A08C-7AD872D9036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081431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23940-F077-4C9D-9F92-C496E3F8875F}" type="datetime1">
              <a:rPr lang="en-GB" smtClean="0"/>
              <a:t>20/04/2024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8714-E972-4BBB-A08C-7AD872D9036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463791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69177-B486-41FC-9DA8-41476ED97D2B}" type="datetime1">
              <a:rPr lang="en-GB" smtClean="0"/>
              <a:t>20/04/2024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8714-E972-4BBB-A08C-7AD872D9036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00270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GB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C2BF1-EEA4-440C-8AFC-9CB6EF2D46AF}" type="datetime1">
              <a:rPr lang="en-GB" smtClean="0"/>
              <a:t>20/04/2024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/>
          </a:p>
        </p:txBody>
      </p:sp>
      <p:sp>
        <p:nvSpPr>
          <p:cNvPr id="8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8369" y="6356350"/>
            <a:ext cx="4967262" cy="365760"/>
          </a:xfrm>
        </p:spPr>
        <p:txBody>
          <a:bodyPr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ECE330 - SoC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855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6D2B7-94D9-42AD-A0B6-29B52349D574}" type="datetime1">
              <a:rPr lang="en-GB" smtClean="0"/>
              <a:t>20/04/2024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8714-E972-4BBB-A08C-7AD872D9036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82696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96DA2-8755-4FE7-8E44-E8A6FCF78BC7}" type="datetime1">
              <a:rPr lang="en-GB" smtClean="0"/>
              <a:t>20/04/2024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8714-E972-4BBB-A08C-7AD872D9036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79101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DB95F-B011-4515-BE47-972FAF968438}" type="datetime1">
              <a:rPr lang="en-GB" smtClean="0"/>
              <a:t>20/04/2024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8714-E972-4BBB-A08C-7AD872D9036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504292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AF74-ADD9-4E4E-BAB5-29686A715444}" type="datetime1">
              <a:rPr lang="en-GB" smtClean="0"/>
              <a:t>20/04/2024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08714-E972-4BBB-A08C-7AD872D9036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732685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4A030-3126-4C94-AC25-CBEF395FEB0A}" type="datetime1">
              <a:rPr lang="en-GB" smtClean="0"/>
              <a:t>20/04/2024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29C3C-EFDC-4F04-B067-B742CFDDDAD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16996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071A-D461-403D-A0BF-8FBB90F970CE}" type="datetime1">
              <a:rPr lang="en-GB" smtClean="0"/>
              <a:t>20/04/2024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29C3C-EFDC-4F04-B067-B742CFDDDAD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913054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F55D4-DF73-4112-B691-7948E42674E0}" type="datetime1">
              <a:rPr lang="en-GB" smtClean="0"/>
              <a:t>20/04/2024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29C3C-EFDC-4F04-B067-B742CFDDDAD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838925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924B6-26B9-4EE2-9C49-36B21535449A}" type="datetime1">
              <a:rPr lang="en-GB" smtClean="0"/>
              <a:t>20/04/2024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29C3C-EFDC-4F04-B067-B742CFDDDAD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536933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F220D-4FEC-486C-B469-DAE854B004B7}" type="datetime1">
              <a:rPr lang="en-GB" smtClean="0"/>
              <a:t>20/04/2024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29C3C-EFDC-4F04-B067-B742CFDDDAD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723980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A6F75-95BA-4DB6-9435-91E71AFC7594}" type="datetime1">
              <a:rPr lang="en-GB" smtClean="0"/>
              <a:t>20/04/2024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29C3C-EFDC-4F04-B067-B742CFDDDAD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55965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GB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94FA5-A678-4DE2-92DA-FAE4D3E33269}" type="datetime1">
              <a:rPr lang="en-GB" smtClean="0"/>
              <a:t>20/04/2024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04436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3290-D61E-4DB6-B8B2-65F5E19BB694}" type="datetime1">
              <a:rPr lang="en-GB" smtClean="0"/>
              <a:t>20/04/2024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29C3C-EFDC-4F04-B067-B742CFDDDAD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317741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70BF-7D66-491B-8552-50EE96D30EE4}" type="datetime1">
              <a:rPr lang="en-GB" smtClean="0"/>
              <a:t>20/04/2024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29C3C-EFDC-4F04-B067-B742CFDDDAD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417290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6E77F-54A0-42D9-950B-A7CBDFCD44DE}" type="datetime1">
              <a:rPr lang="en-GB" smtClean="0"/>
              <a:t>20/04/2024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29C3C-EFDC-4F04-B067-B742CFDDDAD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023181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CD233-7991-4849-94A4-55BA2D8F39E6}" type="datetime1">
              <a:rPr lang="en-GB" smtClean="0"/>
              <a:t>20/04/2024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29C3C-EFDC-4F04-B067-B742CFDDDAD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832921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518B6-B4E2-4E43-B31D-60D3F9BD8BB3}" type="datetime1">
              <a:rPr lang="en-GB" smtClean="0"/>
              <a:t>20/04/2024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29C3C-EFDC-4F04-B067-B742CFDDDAD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239185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28AB-38C0-457A-8D90-24A33A362E49}" type="datetime1">
              <a:rPr lang="en-GB" smtClean="0"/>
              <a:t>20/04/2024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29C3C-EFDC-4F04-B067-B742CFDDDAD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43426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GB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A8E35-4ED3-4989-9BF8-FDBFD7810C5A}" type="datetime1">
              <a:rPr lang="en-GB" smtClean="0"/>
              <a:t>20/04/2024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6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3464032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BB2D3-66A3-4B76-9474-9062064BCE32}" type="datetime1">
              <a:rPr lang="en-GB" smtClean="0"/>
              <a:t>20/04/2024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ECE330 - SoC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6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6197473"/>
            <a:ext cx="8961120" cy="76517"/>
            <a:chOff x="0" y="6197473"/>
            <a:chExt cx="8961120" cy="76517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6197791"/>
              <a:ext cx="1493520" cy="7619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493520" y="6197791"/>
              <a:ext cx="1493520" cy="7619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2987040" y="6197791"/>
              <a:ext cx="1493520" cy="761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4480560" y="6197474"/>
              <a:ext cx="1493520" cy="7619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5974080" y="6197474"/>
              <a:ext cx="1493520" cy="761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7467600" y="6197473"/>
              <a:ext cx="1493520" cy="761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4253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GB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2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AED4-5EBA-4B8F-A77D-A7E5B2812D63}" type="datetime1">
              <a:rPr lang="en-GB" smtClean="0"/>
              <a:t>20/04/2024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6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6197473"/>
            <a:ext cx="8961120" cy="76517"/>
            <a:chOff x="0" y="6197473"/>
            <a:chExt cx="8961120" cy="76517"/>
          </a:xfrm>
        </p:grpSpPr>
        <p:sp>
          <p:nvSpPr>
            <p:cNvPr id="13" name="Rectangle 12"/>
            <p:cNvSpPr/>
            <p:nvPr userDrawn="1"/>
          </p:nvSpPr>
          <p:spPr>
            <a:xfrm>
              <a:off x="0" y="6197791"/>
              <a:ext cx="1493520" cy="7619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493520" y="6197791"/>
              <a:ext cx="1493520" cy="7619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2987040" y="6197791"/>
              <a:ext cx="1493520" cy="761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480560" y="6197474"/>
              <a:ext cx="1493520" cy="7619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5974080" y="6197474"/>
              <a:ext cx="1493520" cy="761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7467600" y="6197473"/>
              <a:ext cx="1493520" cy="761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6383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GB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GB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A9AD4-EAF0-4F8F-AFAD-DA44C7D57102}" type="datetime1">
              <a:rPr lang="en-GB" smtClean="0"/>
              <a:t>20/04/2024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6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6197473"/>
            <a:ext cx="8961120" cy="76517"/>
            <a:chOff x="0" y="6197473"/>
            <a:chExt cx="8961120" cy="76517"/>
          </a:xfrm>
        </p:grpSpPr>
        <p:sp>
          <p:nvSpPr>
            <p:cNvPr id="12" name="Rectangle 11"/>
            <p:cNvSpPr/>
            <p:nvPr userDrawn="1"/>
          </p:nvSpPr>
          <p:spPr>
            <a:xfrm>
              <a:off x="0" y="6197791"/>
              <a:ext cx="1493520" cy="7619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493520" y="6197791"/>
              <a:ext cx="1493520" cy="7619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987040" y="6197791"/>
              <a:ext cx="1493520" cy="761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480560" y="6197474"/>
              <a:ext cx="1493520" cy="7619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5974080" y="6197474"/>
              <a:ext cx="1493520" cy="761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7467600" y="6197473"/>
              <a:ext cx="1493520" cy="761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3688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52CA7-E630-4A25-B225-4C9E89F5007F}" type="datetime1">
              <a:rPr lang="en-GB" smtClean="0"/>
              <a:t>20/04/2024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61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GB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GB"/>
              <a:t>Click to edit Master text styles</a:t>
            </a:r>
          </a:p>
          <a:p>
            <a:pPr lvl="1" eaLnBrk="1" latinLnBrk="0" hangingPunct="1"/>
            <a:r>
              <a:rPr kumimoji="0" lang="en-GB"/>
              <a:t>Second level</a:t>
            </a:r>
          </a:p>
          <a:p>
            <a:pPr lvl="2" eaLnBrk="1" latinLnBrk="0" hangingPunct="1"/>
            <a:r>
              <a:rPr kumimoji="0" lang="en-GB"/>
              <a:t>Third level</a:t>
            </a:r>
          </a:p>
          <a:p>
            <a:pPr lvl="3" eaLnBrk="1" latinLnBrk="0" hangingPunct="1"/>
            <a:r>
              <a:rPr kumimoji="0" lang="en-GB"/>
              <a:t>Fourth level</a:t>
            </a:r>
          </a:p>
          <a:p>
            <a:pPr lvl="4" eaLnBrk="1" latinLnBrk="0" hangingPunct="1"/>
            <a:r>
              <a:rPr kumimoji="0" lang="en-GB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606602" y="6356350"/>
            <a:ext cx="1083246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56C48853-3140-4C14-AB95-AB80B4943D73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738365" y="6356350"/>
            <a:ext cx="5627077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880872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DB684F85-AF29-467A-A53F-1F30592555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Isosceles Triangle 9"/>
          <p:cNvSpPr>
            <a:spLocks noChangeAspect="1"/>
          </p:cNvSpPr>
          <p:nvPr userDrawn="1"/>
        </p:nvSpPr>
        <p:spPr>
          <a:xfrm rot="5400000">
            <a:off x="419101" y="6467476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6197473"/>
            <a:ext cx="8961120" cy="76517"/>
            <a:chOff x="0" y="6197473"/>
            <a:chExt cx="8961120" cy="76517"/>
          </a:xfrm>
        </p:grpSpPr>
        <p:sp>
          <p:nvSpPr>
            <p:cNvPr id="4" name="Rectangle 3"/>
            <p:cNvSpPr/>
            <p:nvPr userDrawn="1"/>
          </p:nvSpPr>
          <p:spPr>
            <a:xfrm>
              <a:off x="0" y="6197791"/>
              <a:ext cx="1493520" cy="7619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493520" y="6197791"/>
              <a:ext cx="1493520" cy="7619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2987040" y="6197791"/>
              <a:ext cx="1493520" cy="761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4480560" y="6197474"/>
              <a:ext cx="1493520" cy="7619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5974080" y="6197474"/>
              <a:ext cx="1493520" cy="761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467600" y="6197473"/>
              <a:ext cx="1493520" cy="761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0" y="1108824"/>
            <a:ext cx="8961120" cy="76517"/>
            <a:chOff x="0" y="6197473"/>
            <a:chExt cx="8961120" cy="76517"/>
          </a:xfrm>
        </p:grpSpPr>
        <p:sp>
          <p:nvSpPr>
            <p:cNvPr id="21" name="Rectangle 20"/>
            <p:cNvSpPr/>
            <p:nvPr userDrawn="1"/>
          </p:nvSpPr>
          <p:spPr>
            <a:xfrm>
              <a:off x="0" y="6197791"/>
              <a:ext cx="1493520" cy="7619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1493520" y="6197791"/>
              <a:ext cx="1493520" cy="7619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2987040" y="6197791"/>
              <a:ext cx="1493520" cy="761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4480560" y="6197474"/>
              <a:ext cx="1493520" cy="7619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5974080" y="6197474"/>
              <a:ext cx="1493520" cy="761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7467600" y="6197473"/>
              <a:ext cx="1493520" cy="761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1818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accent3"/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5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50F81-5C82-4BF2-B22F-C20F67C74362}" type="datetime1">
              <a:rPr lang="en-GB" smtClean="0"/>
              <a:t>20/04/2024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CDBAB-91B3-4D97-83C9-C93659578E6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29712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C322E-B158-4D18-9C69-6653A31A8CE5}" type="datetime1">
              <a:rPr lang="en-GB" smtClean="0"/>
              <a:t>20/04/2024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08714-E972-4BBB-A08C-7AD872D9036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1337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3E721-0419-41CF-8060-2FBB35BCFD21}" type="datetime1">
              <a:rPr lang="en-GB" smtClean="0"/>
              <a:t>20/04/2024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ECE330 - SoC Design</a:t>
            </a:r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29C3C-EFDC-4F04-B067-B742CFDDDAD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1586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cworks/aes" TargetMode="External"/><Relationship Id="rId2" Type="http://schemas.openxmlformats.org/officeDocument/2006/relationships/hyperlink" Target="https://www.librecores.org/JoachimS/aes-128256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3600" y="3631512"/>
            <a:ext cx="7353300" cy="1296088"/>
          </a:xfrm>
        </p:spPr>
        <p:txBody>
          <a:bodyPr>
            <a:normAutofit/>
          </a:bodyPr>
          <a:lstStyle/>
          <a:p>
            <a:r>
              <a:rPr lang="en-US" dirty="0"/>
              <a:t>ECE330 SoC Design</a:t>
            </a:r>
            <a:br>
              <a:rPr lang="en-US" dirty="0"/>
            </a:br>
            <a:r>
              <a:rPr lang="en-US" dirty="0"/>
              <a:t>Final 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5840" y="5055577"/>
            <a:ext cx="7071360" cy="685800"/>
          </a:xfrm>
        </p:spPr>
        <p:txBody>
          <a:bodyPr>
            <a:normAutofit/>
          </a:bodyPr>
          <a:lstStyle/>
          <a:p>
            <a:r>
              <a:rPr lang="en-US" dirty="0"/>
              <a:t>Kyritsis Spyridon</a:t>
            </a:r>
            <a:r>
              <a:rPr lang="el-GR" dirty="0"/>
              <a:t>, </a:t>
            </a:r>
            <a:r>
              <a:rPr lang="en-US" dirty="0"/>
              <a:t>Konstantina Topali</a:t>
            </a:r>
          </a:p>
        </p:txBody>
      </p:sp>
      <p:pic>
        <p:nvPicPr>
          <p:cNvPr id="8" name="image3.png" descr="Εικόνα που περιέχει κείμενο, υπογραφή, επιτραπέζια σκεύη, φλιτζάνι&#10;&#10;Περιγραφή που δημιουργήθηκε αυτόματα">
            <a:extLst>
              <a:ext uri="{FF2B5EF4-FFF2-40B4-BE49-F238E27FC236}">
                <a16:creationId xmlns:a16="http://schemas.microsoft.com/office/drawing/2014/main" id="{82C62EC0-28B4-4166-875F-7FC34F57943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089149" y="793582"/>
            <a:ext cx="2049012" cy="2023110"/>
          </a:xfrm>
          <a:prstGeom prst="rect">
            <a:avLst/>
          </a:prstGeom>
          <a:ln/>
        </p:spPr>
      </p:pic>
      <p:pic>
        <p:nvPicPr>
          <p:cNvPr id="1026" name="Picture 2" descr="BigOptiBase">
            <a:extLst>
              <a:ext uri="{FF2B5EF4-FFF2-40B4-BE49-F238E27FC236}">
                <a16:creationId xmlns:a16="http://schemas.microsoft.com/office/drawing/2014/main" id="{DAC43ED6-351E-4CAD-B1FB-5ED412B78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933599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18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9C6D-6730-497E-ABC4-102DB42B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Behavioural</a:t>
            </a:r>
            <a:r>
              <a:rPr lang="en-US" dirty="0"/>
              <a:t> Simulation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E5340-4732-426F-A143-CBC48DBF758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the </a:t>
            </a:r>
            <a:r>
              <a:rPr lang="en-US" dirty="0" err="1"/>
              <a:t>behavioural</a:t>
            </a:r>
            <a:r>
              <a:rPr lang="en-US" dirty="0"/>
              <a:t> simulation we will be using Cadence© Incisive™</a:t>
            </a:r>
          </a:p>
          <a:p>
            <a:pPr lvl="1"/>
            <a:r>
              <a:rPr lang="en-US" dirty="0"/>
              <a:t>We will be using an automated testbench</a:t>
            </a:r>
          </a:p>
          <a:p>
            <a:pPr lvl="1"/>
            <a:r>
              <a:rPr lang="en-US" dirty="0"/>
              <a:t>Compare our results VS Python Model</a:t>
            </a:r>
          </a:p>
          <a:p>
            <a:pPr lvl="1"/>
            <a:endParaRPr lang="en-US" dirty="0"/>
          </a:p>
          <a:p>
            <a:pPr lvl="1"/>
            <a:r>
              <a:rPr lang="en-GB" dirty="0"/>
              <a:t>Test vectors copied from the following NIST documents:</a:t>
            </a:r>
          </a:p>
          <a:p>
            <a:pPr lvl="2"/>
            <a:r>
              <a:rPr lang="en-GB" dirty="0"/>
              <a:t>NIST SP 800-38A:</a:t>
            </a:r>
          </a:p>
          <a:p>
            <a:pPr lvl="2"/>
            <a:r>
              <a:rPr lang="en-GB" dirty="0"/>
              <a:t>http://csrc.nist.gov/publications/nistpubs/800-38a/sp800-38a.pdf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NIST FIPS-197, Appendix C:</a:t>
            </a:r>
          </a:p>
          <a:p>
            <a:pPr lvl="2"/>
            <a:r>
              <a:rPr lang="en-GB" dirty="0"/>
              <a:t>https://nvlpubs.nist.gov/nistpubs/FIPS/NIST.FIPS.197.pdf</a:t>
            </a:r>
            <a:endParaRPr lang="en-US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12A7E-DEB1-4A25-BD9D-06BF14CC3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52DC4-71AA-4E58-A716-6DFB1CC75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ACBC09-03DC-4F38-A6CE-A47D50120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1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8D71-8B46-48E1-8385-C5E9F87ED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Behavioural</a:t>
            </a:r>
            <a:r>
              <a:rPr lang="en-US" dirty="0"/>
              <a:t> Simulation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F22B40-BAED-44E3-AF74-86E39632F14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1897165"/>
            <a:ext cx="9144000" cy="329628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46C7D-FA93-4224-AA40-CC96DEB59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D158AE-E2FF-4B69-9518-DC44C5B1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3E625-1C5C-4656-B6BA-CF83EBFA2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80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8D71-8B46-48E1-8385-C5E9F87ED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Behavioural</a:t>
            </a:r>
            <a:r>
              <a:rPr lang="en-US" dirty="0"/>
              <a:t> Simulation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46C7D-FA93-4224-AA40-CC96DEB59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D158AE-E2FF-4B69-9518-DC44C5B1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3E625-1C5C-4656-B6BA-CF83EBFA2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D9B9B65-C6F9-481B-844C-66758335A4F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296073" y="1281113"/>
            <a:ext cx="3713514" cy="4880406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439A8D-41C9-4D9D-8D13-1333AC43B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13" y="1281113"/>
            <a:ext cx="3245346" cy="488040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6EE5039-815A-4D36-AF56-01779AD997ED}"/>
              </a:ext>
            </a:extLst>
          </p:cNvPr>
          <p:cNvSpPr/>
          <p:nvPr/>
        </p:nvSpPr>
        <p:spPr>
          <a:xfrm>
            <a:off x="3626722" y="3721316"/>
            <a:ext cx="1512606" cy="43583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A07806-F8CA-4FB2-A7AC-385F029792BC}"/>
              </a:ext>
            </a:extLst>
          </p:cNvPr>
          <p:cNvSpPr txBox="1"/>
          <p:nvPr/>
        </p:nvSpPr>
        <p:spPr>
          <a:xfrm>
            <a:off x="3536503" y="2513038"/>
            <a:ext cx="16028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/>
              <a:t>….</a:t>
            </a:r>
            <a:endParaRPr lang="en-GB" sz="8000" b="1" dirty="0"/>
          </a:p>
        </p:txBody>
      </p:sp>
    </p:spTree>
    <p:extLst>
      <p:ext uri="{BB962C8B-B14F-4D97-AF65-F5344CB8AC3E}">
        <p14:creationId xmlns:p14="http://schemas.microsoft.com/office/powerpoint/2010/main" val="300127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5F470-EDB2-C581-86F8-34B437C4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  <a:endParaRPr lang="en-15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476B5-98F7-EC1E-816D-59D9E13EF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11DB1-BBEA-CE14-8EAF-B93CFB5CA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2EC9F-0BE7-4891-03F9-7F2FA3D1E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2F6DDA-628F-EDA5-A3D8-79F65F9D1780}"/>
              </a:ext>
            </a:extLst>
          </p:cNvPr>
          <p:cNvSpPr/>
          <p:nvPr/>
        </p:nvSpPr>
        <p:spPr>
          <a:xfrm>
            <a:off x="3007125" y="2107009"/>
            <a:ext cx="3129750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Verification</a:t>
            </a:r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A9B9D8-713B-7381-223A-254788CABB03}"/>
              </a:ext>
            </a:extLst>
          </p:cNvPr>
          <p:cNvSpPr/>
          <p:nvPr/>
        </p:nvSpPr>
        <p:spPr>
          <a:xfrm>
            <a:off x="3007125" y="1170550"/>
            <a:ext cx="3129750" cy="90397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Description</a:t>
            </a:r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0E9DBF9-6837-C985-C3AA-6AB7737304AB}"/>
              </a:ext>
            </a:extLst>
          </p:cNvPr>
          <p:cNvSpPr/>
          <p:nvPr/>
        </p:nvSpPr>
        <p:spPr>
          <a:xfrm>
            <a:off x="3007125" y="3071249"/>
            <a:ext cx="3129750" cy="92822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Logic Synthesis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985050-A931-2C47-61EF-E907709EF449}"/>
              </a:ext>
            </a:extLst>
          </p:cNvPr>
          <p:cNvSpPr/>
          <p:nvPr/>
        </p:nvSpPr>
        <p:spPr>
          <a:xfrm>
            <a:off x="3007125" y="4027100"/>
            <a:ext cx="3129750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Placement &amp; Routing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67E09A-ECC7-5068-3093-1DBD2DDC338D}"/>
              </a:ext>
            </a:extLst>
          </p:cNvPr>
          <p:cNvSpPr/>
          <p:nvPr/>
        </p:nvSpPr>
        <p:spPr>
          <a:xfrm>
            <a:off x="3007125" y="4991265"/>
            <a:ext cx="3129750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Post </a:t>
            </a:r>
            <a:r>
              <a:rPr lang="en-GB" dirty="0" err="1"/>
              <a:t>PnR</a:t>
            </a:r>
            <a:r>
              <a:rPr lang="en-GB" dirty="0"/>
              <a:t> </a:t>
            </a:r>
          </a:p>
          <a:p>
            <a:pPr algn="ctr"/>
            <a:r>
              <a:rPr lang="en-GB" dirty="0"/>
              <a:t>Timing &amp; Power Reports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6AF5967-7543-54E9-7AAE-BB8ADD52AB32}"/>
              </a:ext>
            </a:extLst>
          </p:cNvPr>
          <p:cNvSpPr/>
          <p:nvPr/>
        </p:nvSpPr>
        <p:spPr>
          <a:xfrm>
            <a:off x="3007125" y="5954941"/>
            <a:ext cx="3129750" cy="85692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</a:t>
            </a:r>
            <a:r>
              <a:rPr lang="en-US" dirty="0" err="1"/>
              <a:t>PnR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Functional Verification</a:t>
            </a:r>
            <a:endParaRPr lang="en-GB" dirty="0"/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43E462B1-A346-A166-306A-C9970508FD9F}"/>
              </a:ext>
            </a:extLst>
          </p:cNvPr>
          <p:cNvSpPr/>
          <p:nvPr/>
        </p:nvSpPr>
        <p:spPr>
          <a:xfrm rot="5400000">
            <a:off x="5841764" y="1864686"/>
            <a:ext cx="1042329" cy="452107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4FB57677-3377-4368-BE81-3BC90DFB6B8F}"/>
              </a:ext>
            </a:extLst>
          </p:cNvPr>
          <p:cNvSpPr/>
          <p:nvPr/>
        </p:nvSpPr>
        <p:spPr>
          <a:xfrm rot="5400000">
            <a:off x="5840610" y="2887824"/>
            <a:ext cx="1061738" cy="435006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DECE1E22-0C8E-0451-C02D-5842547068B6}"/>
              </a:ext>
            </a:extLst>
          </p:cNvPr>
          <p:cNvSpPr/>
          <p:nvPr/>
        </p:nvSpPr>
        <p:spPr>
          <a:xfrm rot="5400000">
            <a:off x="5907365" y="3870550"/>
            <a:ext cx="928227" cy="435006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1A773598-D10D-8749-F1B6-7F17878BFD91}"/>
              </a:ext>
            </a:extLst>
          </p:cNvPr>
          <p:cNvSpPr/>
          <p:nvPr/>
        </p:nvSpPr>
        <p:spPr>
          <a:xfrm rot="5400000">
            <a:off x="5846203" y="5790704"/>
            <a:ext cx="1050552" cy="435006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0F3EAD6F-0458-5C11-ADE6-5846EC3687B9}"/>
              </a:ext>
            </a:extLst>
          </p:cNvPr>
          <p:cNvSpPr/>
          <p:nvPr/>
        </p:nvSpPr>
        <p:spPr>
          <a:xfrm rot="5400000">
            <a:off x="5907365" y="4787784"/>
            <a:ext cx="928227" cy="435006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50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7A576-3D0F-987D-AFFA-03A15D0C5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Synthesis Methodology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97D90-30D1-67C5-827A-470549153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86124-B458-B6AA-262E-849B883D2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19833" y="6338594"/>
            <a:ext cx="880872" cy="365760"/>
          </a:xfrm>
        </p:spPr>
        <p:txBody>
          <a:bodyPr/>
          <a:lstStyle/>
          <a:p>
            <a:fld id="{DB684F85-AF29-467A-A53F-1F30592555A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629DF-5D65-CD83-5CFD-E12FBF8A1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35C59B4-F51F-15B7-B89A-13A37B64FD7D}"/>
              </a:ext>
            </a:extLst>
          </p:cNvPr>
          <p:cNvSpPr/>
          <p:nvPr/>
        </p:nvSpPr>
        <p:spPr>
          <a:xfrm>
            <a:off x="3229105" y="2064086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Top-Down Logic Synthesis</a:t>
            </a:r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DECA5E5-6AEA-6BE8-30A9-D22E9BDF2362}"/>
              </a:ext>
            </a:extLst>
          </p:cNvPr>
          <p:cNvSpPr/>
          <p:nvPr/>
        </p:nvSpPr>
        <p:spPr>
          <a:xfrm>
            <a:off x="3229105" y="1099726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Behavioral Simulation</a:t>
            </a:r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AAD42A-DA8B-0323-D023-CB53E773A172}"/>
              </a:ext>
            </a:extLst>
          </p:cNvPr>
          <p:cNvSpPr/>
          <p:nvPr/>
        </p:nvSpPr>
        <p:spPr>
          <a:xfrm>
            <a:off x="3229105" y="3028326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Bottom-Up Logic Synthesis</a:t>
            </a:r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53345EE-05A1-D863-9CA3-9066B34ACFF7}"/>
              </a:ext>
            </a:extLst>
          </p:cNvPr>
          <p:cNvSpPr/>
          <p:nvPr/>
        </p:nvSpPr>
        <p:spPr>
          <a:xfrm>
            <a:off x="3229105" y="3992566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Synthesis Simulation w/o delay annotation</a:t>
            </a:r>
            <a:endParaRPr lang="en-GB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679A01-7213-9CDF-434F-080435F0EB88}"/>
              </a:ext>
            </a:extLst>
          </p:cNvPr>
          <p:cNvSpPr/>
          <p:nvPr/>
        </p:nvSpPr>
        <p:spPr>
          <a:xfrm>
            <a:off x="3229105" y="4956731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Synthesis Simulation w/ delay annotation</a:t>
            </a:r>
            <a:endParaRPr lang="en-GB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B8B2B11-1B6B-55D2-1547-FA0E86DDEFAB}"/>
              </a:ext>
            </a:extLst>
          </p:cNvPr>
          <p:cNvSpPr/>
          <p:nvPr/>
        </p:nvSpPr>
        <p:spPr>
          <a:xfrm>
            <a:off x="3229105" y="5912018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Pareto Curve Creation</a:t>
            </a:r>
            <a:endParaRPr lang="en-GB" dirty="0"/>
          </a:p>
        </p:txBody>
      </p:sp>
      <p:sp>
        <p:nvSpPr>
          <p:cNvPr id="22" name="Arrow: Curved Down 21">
            <a:extLst>
              <a:ext uri="{FF2B5EF4-FFF2-40B4-BE49-F238E27FC236}">
                <a16:creationId xmlns:a16="http://schemas.microsoft.com/office/drawing/2014/main" id="{B74F580B-3036-66C8-C7A5-A2E665C12DA6}"/>
              </a:ext>
            </a:extLst>
          </p:cNvPr>
          <p:cNvSpPr/>
          <p:nvPr/>
        </p:nvSpPr>
        <p:spPr>
          <a:xfrm rot="5400000">
            <a:off x="5322634" y="1800553"/>
            <a:ext cx="1117646" cy="435006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20B12738-8C10-9A40-8FBC-D1B4D109CD85}"/>
              </a:ext>
            </a:extLst>
          </p:cNvPr>
          <p:cNvSpPr/>
          <p:nvPr/>
        </p:nvSpPr>
        <p:spPr>
          <a:xfrm rot="5400000">
            <a:off x="5350588" y="2852798"/>
            <a:ext cx="1061738" cy="435006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62103897-2A7C-72ED-0ED6-CFA463524E53}"/>
              </a:ext>
            </a:extLst>
          </p:cNvPr>
          <p:cNvSpPr/>
          <p:nvPr/>
        </p:nvSpPr>
        <p:spPr>
          <a:xfrm rot="5400000">
            <a:off x="5417343" y="3835524"/>
            <a:ext cx="928227" cy="435006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3" name="Arrow: Curved Down 32">
            <a:extLst>
              <a:ext uri="{FF2B5EF4-FFF2-40B4-BE49-F238E27FC236}">
                <a16:creationId xmlns:a16="http://schemas.microsoft.com/office/drawing/2014/main" id="{0B9D64F9-5757-DBA5-9B27-DECFBD2128D6}"/>
              </a:ext>
            </a:extLst>
          </p:cNvPr>
          <p:cNvSpPr/>
          <p:nvPr/>
        </p:nvSpPr>
        <p:spPr>
          <a:xfrm rot="5400000">
            <a:off x="5356181" y="5755678"/>
            <a:ext cx="1050552" cy="435006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EA339EBB-C800-0A73-1537-824BC1D1FB7F}"/>
              </a:ext>
            </a:extLst>
          </p:cNvPr>
          <p:cNvSpPr/>
          <p:nvPr/>
        </p:nvSpPr>
        <p:spPr>
          <a:xfrm rot="5400000">
            <a:off x="5417343" y="4752758"/>
            <a:ext cx="928227" cy="435006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54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F5C5AFB-D921-4020-AD1D-A0F4053CF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lesson through…</a:t>
            </a:r>
            <a:endParaRPr lang="el-GR" dirty="0"/>
          </a:p>
        </p:txBody>
      </p:sp>
      <p:pic>
        <p:nvPicPr>
          <p:cNvPr id="8" name="Θέση περιεχομένου 7" descr="Εικόνα που περιέχει εσωτερικό&#10;&#10;Περιγραφή που δημιουργήθηκε αυτόματα">
            <a:extLst>
              <a:ext uri="{FF2B5EF4-FFF2-40B4-BE49-F238E27FC236}">
                <a16:creationId xmlns:a16="http://schemas.microsoft.com/office/drawing/2014/main" id="{29F7D2A1-C2ED-4660-8240-AAC73F44169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8" y="1272731"/>
            <a:ext cx="4530852" cy="1699069"/>
          </a:xfrm>
        </p:spPr>
      </p:pic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667CC31-62A5-48E6-8BD9-16BA3B407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846A93AE-E817-499C-9A4E-D923E813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054FDF73-8ABB-446E-9327-E352E52F0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pic>
        <p:nvPicPr>
          <p:cNvPr id="1028" name="Picture 4" descr="Why You Should Cry - 5 Reasons to Let It All Out - Penn Medicine">
            <a:extLst>
              <a:ext uri="{FF2B5EF4-FFF2-40B4-BE49-F238E27FC236}">
                <a16:creationId xmlns:a16="http://schemas.microsoft.com/office/drawing/2014/main" id="{7CEBB71D-771D-4428-A940-F72DE873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93" y="3886201"/>
            <a:ext cx="3169864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5 Videos That'll Make You Cry">
            <a:extLst>
              <a:ext uri="{FF2B5EF4-FFF2-40B4-BE49-F238E27FC236}">
                <a16:creationId xmlns:a16="http://schemas.microsoft.com/office/drawing/2014/main" id="{D8CBA649-E3FE-4E88-BA46-D9FDDA1DC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257" y="1882773"/>
            <a:ext cx="3494748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81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18A31-FB5B-ED99-615B-7A98BA84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Simulation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E6564-01FA-7B49-2C5E-29E488B0D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60B1C-B042-81E6-4DD7-838E0938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6E25C-4F0D-4FCA-6B8C-402EA83B4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C60A13-94E0-82CC-411E-1E976CC3DA8F}"/>
              </a:ext>
            </a:extLst>
          </p:cNvPr>
          <p:cNvSpPr/>
          <p:nvPr/>
        </p:nvSpPr>
        <p:spPr>
          <a:xfrm>
            <a:off x="38100" y="2073804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Top-Down Logic Synthesis</a:t>
            </a:r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A1E054-5AC2-B444-9E6F-8079EFDBA90B}"/>
              </a:ext>
            </a:extLst>
          </p:cNvPr>
          <p:cNvSpPr/>
          <p:nvPr/>
        </p:nvSpPr>
        <p:spPr>
          <a:xfrm>
            <a:off x="38100" y="1109444"/>
            <a:ext cx="2434849" cy="92822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Behavioral Simulation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64974-6304-CF8C-0055-B4E9F606C87D}"/>
              </a:ext>
            </a:extLst>
          </p:cNvPr>
          <p:cNvSpPr/>
          <p:nvPr/>
        </p:nvSpPr>
        <p:spPr>
          <a:xfrm>
            <a:off x="38100" y="3038044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Bottom-Up Logic Synthesis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15E73DA-64A6-86D8-DBFA-4D8247E1DEAE}"/>
              </a:ext>
            </a:extLst>
          </p:cNvPr>
          <p:cNvSpPr/>
          <p:nvPr/>
        </p:nvSpPr>
        <p:spPr>
          <a:xfrm>
            <a:off x="38100" y="4002284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Synthesis Simulation w/o delay annotation</a:t>
            </a: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4B0E81-8E42-D30E-860A-DB5D71D561CF}"/>
              </a:ext>
            </a:extLst>
          </p:cNvPr>
          <p:cNvSpPr/>
          <p:nvPr/>
        </p:nvSpPr>
        <p:spPr>
          <a:xfrm>
            <a:off x="38100" y="4966449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Synthesis Simulation w/ delay annotation</a:t>
            </a:r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8DC35F-76DA-180F-341D-86BCF7C514FE}"/>
              </a:ext>
            </a:extLst>
          </p:cNvPr>
          <p:cNvSpPr/>
          <p:nvPr/>
        </p:nvSpPr>
        <p:spPr>
          <a:xfrm>
            <a:off x="38100" y="5921736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Pareto Curve Creation</a:t>
            </a:r>
            <a:endParaRPr lang="en-GB" dirty="0"/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1122377F-CC59-8B83-5C5A-E84A08CABF85}"/>
              </a:ext>
            </a:extLst>
          </p:cNvPr>
          <p:cNvSpPr/>
          <p:nvPr/>
        </p:nvSpPr>
        <p:spPr>
          <a:xfrm rot="5400000">
            <a:off x="2151646" y="1790255"/>
            <a:ext cx="1117646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FC335FDD-AE97-2284-CAFF-45FF9391BFBC}"/>
              </a:ext>
            </a:extLst>
          </p:cNvPr>
          <p:cNvSpPr/>
          <p:nvPr/>
        </p:nvSpPr>
        <p:spPr>
          <a:xfrm rot="5400000">
            <a:off x="2179600" y="2842500"/>
            <a:ext cx="1061738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4C0DFD56-9AEB-6A4C-0E2E-90E49DB2EB21}"/>
              </a:ext>
            </a:extLst>
          </p:cNvPr>
          <p:cNvSpPr/>
          <p:nvPr/>
        </p:nvSpPr>
        <p:spPr>
          <a:xfrm rot="5400000">
            <a:off x="2246352" y="3825227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65F4C93E-A48D-9A97-7370-189626158E90}"/>
              </a:ext>
            </a:extLst>
          </p:cNvPr>
          <p:cNvSpPr/>
          <p:nvPr/>
        </p:nvSpPr>
        <p:spPr>
          <a:xfrm rot="5400000">
            <a:off x="2185193" y="5745380"/>
            <a:ext cx="1050552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7605A31A-E8A8-0655-7BF0-598D7B70549B}"/>
              </a:ext>
            </a:extLst>
          </p:cNvPr>
          <p:cNvSpPr/>
          <p:nvPr/>
        </p:nvSpPr>
        <p:spPr>
          <a:xfrm rot="5400000">
            <a:off x="2246352" y="4742461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0AB3E5A-C03F-8E83-8F19-8561521D09F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40380" y="1181100"/>
            <a:ext cx="5872800" cy="4937760"/>
          </a:xfrm>
        </p:spPr>
        <p:txBody>
          <a:bodyPr/>
          <a:lstStyle/>
          <a:p>
            <a:r>
              <a:rPr lang="en-US" dirty="0"/>
              <a:t>We tested our design be comparing its waveforms output to a software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outputs match </a:t>
            </a:r>
            <a:endParaRPr lang="en-GB" dirty="0"/>
          </a:p>
        </p:txBody>
      </p:sp>
      <p:pic>
        <p:nvPicPr>
          <p:cNvPr id="21" name="Εικόνα 8">
            <a:extLst>
              <a:ext uri="{FF2B5EF4-FFF2-40B4-BE49-F238E27FC236}">
                <a16:creationId xmlns:a16="http://schemas.microsoft.com/office/drawing/2014/main" id="{6347FB0F-83BD-A639-2077-BDD3AC16E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93" y="2243108"/>
            <a:ext cx="5965796" cy="1089257"/>
          </a:xfrm>
          <a:prstGeom prst="rect">
            <a:avLst/>
          </a:prstGeom>
        </p:spPr>
      </p:pic>
      <p:pic>
        <p:nvPicPr>
          <p:cNvPr id="30" name="Content Placeholder 7">
            <a:extLst>
              <a:ext uri="{FF2B5EF4-FFF2-40B4-BE49-F238E27FC236}">
                <a16:creationId xmlns:a16="http://schemas.microsoft.com/office/drawing/2014/main" id="{EE2CAFBA-218B-690D-0687-A1BB849E1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393" y="3444249"/>
            <a:ext cx="3524296" cy="125960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C8030DE-ED32-B4C1-A053-9EA501D77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283" y="3444249"/>
            <a:ext cx="2041389" cy="268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1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A596C-B622-445A-EFC3-3B3522EF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(cont.)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81597-81CD-F080-B41C-9C37A288CF6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 order to fix this mess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switched to a newer version of Design Compiler™</a:t>
            </a:r>
          </a:p>
          <a:p>
            <a:pPr lvl="1"/>
            <a:r>
              <a:rPr lang="en-US" dirty="0"/>
              <a:t>Well…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675C-6118-2A9A-F65E-D2AE433DB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4DC50-C993-DF7F-94A9-4CA55FCBA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65E9A-5A82-AAD0-87D8-086E530C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EDDD05-7040-B3CA-9610-2E91045E4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738" y="1881049"/>
            <a:ext cx="6058864" cy="1997531"/>
          </a:xfrm>
          <a:prstGeom prst="rect">
            <a:avLst/>
          </a:prstGeom>
        </p:spPr>
      </p:pic>
      <p:pic>
        <p:nvPicPr>
          <p:cNvPr id="9" name="Εικόνα 16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F18D9B3F-A272-9CFA-9461-95C8C2D1D5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27" b="870"/>
          <a:stretch/>
        </p:blipFill>
        <p:spPr>
          <a:xfrm>
            <a:off x="653233" y="1621155"/>
            <a:ext cx="7837534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9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18A31-FB5B-ED99-615B-7A98BA84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Logic Synthesis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E6564-01FA-7B49-2C5E-29E488B0D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60B1C-B042-81E6-4DD7-838E0938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6E25C-4F0D-4FCA-6B8C-402EA83B4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C60A13-94E0-82CC-411E-1E976CC3DA8F}"/>
              </a:ext>
            </a:extLst>
          </p:cNvPr>
          <p:cNvSpPr/>
          <p:nvPr/>
        </p:nvSpPr>
        <p:spPr>
          <a:xfrm>
            <a:off x="38100" y="2065415"/>
            <a:ext cx="2434849" cy="92822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Top-Down Logic Synthesis</a:t>
            </a:r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A1E054-5AC2-B444-9E6F-8079EFDBA90B}"/>
              </a:ext>
            </a:extLst>
          </p:cNvPr>
          <p:cNvSpPr/>
          <p:nvPr/>
        </p:nvSpPr>
        <p:spPr>
          <a:xfrm>
            <a:off x="38100" y="11010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Behavioral Simulation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64974-6304-CF8C-0055-B4E9F606C87D}"/>
              </a:ext>
            </a:extLst>
          </p:cNvPr>
          <p:cNvSpPr/>
          <p:nvPr/>
        </p:nvSpPr>
        <p:spPr>
          <a:xfrm>
            <a:off x="38100" y="30296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Bottom-Up Logic Synthesis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15E73DA-64A6-86D8-DBFA-4D8247E1DEAE}"/>
              </a:ext>
            </a:extLst>
          </p:cNvPr>
          <p:cNvSpPr/>
          <p:nvPr/>
        </p:nvSpPr>
        <p:spPr>
          <a:xfrm>
            <a:off x="38100" y="399389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Synthesis Simulation w/o delay annotation</a:t>
            </a: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4B0E81-8E42-D30E-860A-DB5D71D561CF}"/>
              </a:ext>
            </a:extLst>
          </p:cNvPr>
          <p:cNvSpPr/>
          <p:nvPr/>
        </p:nvSpPr>
        <p:spPr>
          <a:xfrm>
            <a:off x="38100" y="4958060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Synthesis Simulation w/ delay annotation</a:t>
            </a:r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8DC35F-76DA-180F-341D-86BCF7C514FE}"/>
              </a:ext>
            </a:extLst>
          </p:cNvPr>
          <p:cNvSpPr/>
          <p:nvPr/>
        </p:nvSpPr>
        <p:spPr>
          <a:xfrm>
            <a:off x="38100" y="5913347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Pareto Curve Creation</a:t>
            </a:r>
            <a:endParaRPr lang="en-GB" dirty="0"/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1122377F-CC59-8B83-5C5A-E84A08CABF85}"/>
              </a:ext>
            </a:extLst>
          </p:cNvPr>
          <p:cNvSpPr/>
          <p:nvPr/>
        </p:nvSpPr>
        <p:spPr>
          <a:xfrm rot="5400000">
            <a:off x="2151646" y="1781866"/>
            <a:ext cx="1117646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FC335FDD-AE97-2284-CAFF-45FF9391BFBC}"/>
              </a:ext>
            </a:extLst>
          </p:cNvPr>
          <p:cNvSpPr/>
          <p:nvPr/>
        </p:nvSpPr>
        <p:spPr>
          <a:xfrm rot="5400000">
            <a:off x="2179600" y="2834111"/>
            <a:ext cx="1061738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4C0DFD56-9AEB-6A4C-0E2E-90E49DB2EB21}"/>
              </a:ext>
            </a:extLst>
          </p:cNvPr>
          <p:cNvSpPr/>
          <p:nvPr/>
        </p:nvSpPr>
        <p:spPr>
          <a:xfrm rot="5400000">
            <a:off x="2246352" y="3816838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65F4C93E-A48D-9A97-7370-189626158E90}"/>
              </a:ext>
            </a:extLst>
          </p:cNvPr>
          <p:cNvSpPr/>
          <p:nvPr/>
        </p:nvSpPr>
        <p:spPr>
          <a:xfrm rot="5400000">
            <a:off x="2185193" y="5736991"/>
            <a:ext cx="1050552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7605A31A-E8A8-0655-7BF0-598D7B70549B}"/>
              </a:ext>
            </a:extLst>
          </p:cNvPr>
          <p:cNvSpPr/>
          <p:nvPr/>
        </p:nvSpPr>
        <p:spPr>
          <a:xfrm rot="5400000">
            <a:off x="2246352" y="4734072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0AB3E5A-C03F-8E83-8F19-8561521D09F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40380" y="1181100"/>
            <a:ext cx="5872800" cy="4937760"/>
          </a:xfrm>
        </p:spPr>
        <p:txBody>
          <a:bodyPr/>
          <a:lstStyle/>
          <a:p>
            <a:r>
              <a:rPr lang="en-US" dirty="0"/>
              <a:t>We created a top-down TCL script with </a:t>
            </a:r>
            <a:r>
              <a:rPr lang="en-US" dirty="0" err="1"/>
              <a:t>clock_period</a:t>
            </a:r>
            <a:r>
              <a:rPr lang="en-US" dirty="0"/>
              <a:t> starting from 1 ns to 10 ns</a:t>
            </a:r>
          </a:p>
          <a:p>
            <a:endParaRPr lang="en-GB" dirty="0"/>
          </a:p>
        </p:txBody>
      </p:sp>
      <p:pic>
        <p:nvPicPr>
          <p:cNvPr id="24" name="Εικόνα 23">
            <a:extLst>
              <a:ext uri="{FF2B5EF4-FFF2-40B4-BE49-F238E27FC236}">
                <a16:creationId xmlns:a16="http://schemas.microsoft.com/office/drawing/2014/main" id="{2DDBD8F6-EA23-41F5-99DE-553391279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000" y="2099931"/>
            <a:ext cx="3441259" cy="1632278"/>
          </a:xfrm>
          <a:prstGeom prst="rect">
            <a:avLst/>
          </a:prstGeom>
        </p:spPr>
      </p:pic>
      <p:pic>
        <p:nvPicPr>
          <p:cNvPr id="26" name="Εικόνα 25">
            <a:extLst>
              <a:ext uri="{FF2B5EF4-FFF2-40B4-BE49-F238E27FC236}">
                <a16:creationId xmlns:a16="http://schemas.microsoft.com/office/drawing/2014/main" id="{43C273F3-F3C6-473D-BB78-88687B7A6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999" y="3732209"/>
            <a:ext cx="3441259" cy="1532625"/>
          </a:xfrm>
          <a:prstGeom prst="rect">
            <a:avLst/>
          </a:prstGeom>
        </p:spPr>
      </p:pic>
      <p:pic>
        <p:nvPicPr>
          <p:cNvPr id="34" name="Εικόνα 33">
            <a:extLst>
              <a:ext uri="{FF2B5EF4-FFF2-40B4-BE49-F238E27FC236}">
                <a16:creationId xmlns:a16="http://schemas.microsoft.com/office/drawing/2014/main" id="{6A661DE1-6384-4409-8446-7BFF79165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516" y="5264834"/>
            <a:ext cx="3435547" cy="7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8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18A31-FB5B-ED99-615B-7A98BA84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 Logic Synthesis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E6564-01FA-7B49-2C5E-29E488B0D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60B1C-B042-81E6-4DD7-838E0938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6E25C-4F0D-4FCA-6B8C-402EA83B4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C60A13-94E0-82CC-411E-1E976CC3DA8F}"/>
              </a:ext>
            </a:extLst>
          </p:cNvPr>
          <p:cNvSpPr/>
          <p:nvPr/>
        </p:nvSpPr>
        <p:spPr>
          <a:xfrm>
            <a:off x="38100" y="206541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Top-Down Logic Synthesis</a:t>
            </a:r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A1E054-5AC2-B444-9E6F-8079EFDBA90B}"/>
              </a:ext>
            </a:extLst>
          </p:cNvPr>
          <p:cNvSpPr/>
          <p:nvPr/>
        </p:nvSpPr>
        <p:spPr>
          <a:xfrm>
            <a:off x="38100" y="11010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Behavioral Simulation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64974-6304-CF8C-0055-B4E9F606C87D}"/>
              </a:ext>
            </a:extLst>
          </p:cNvPr>
          <p:cNvSpPr/>
          <p:nvPr/>
        </p:nvSpPr>
        <p:spPr>
          <a:xfrm>
            <a:off x="38100" y="3029655"/>
            <a:ext cx="2434849" cy="92822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Bottom-Up Logic Synthesis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15E73DA-64A6-86D8-DBFA-4D8247E1DEAE}"/>
              </a:ext>
            </a:extLst>
          </p:cNvPr>
          <p:cNvSpPr/>
          <p:nvPr/>
        </p:nvSpPr>
        <p:spPr>
          <a:xfrm>
            <a:off x="38100" y="399389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Synthesis Simulation w/o delay annotation</a:t>
            </a: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4B0E81-8E42-D30E-860A-DB5D71D561CF}"/>
              </a:ext>
            </a:extLst>
          </p:cNvPr>
          <p:cNvSpPr/>
          <p:nvPr/>
        </p:nvSpPr>
        <p:spPr>
          <a:xfrm>
            <a:off x="38100" y="4958060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Synthesis Simulation w/ delay annotation</a:t>
            </a:r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8DC35F-76DA-180F-341D-86BCF7C514FE}"/>
              </a:ext>
            </a:extLst>
          </p:cNvPr>
          <p:cNvSpPr/>
          <p:nvPr/>
        </p:nvSpPr>
        <p:spPr>
          <a:xfrm>
            <a:off x="38100" y="5913347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Pareto Curve Creation</a:t>
            </a:r>
            <a:endParaRPr lang="en-GB" dirty="0"/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1122377F-CC59-8B83-5C5A-E84A08CABF85}"/>
              </a:ext>
            </a:extLst>
          </p:cNvPr>
          <p:cNvSpPr/>
          <p:nvPr/>
        </p:nvSpPr>
        <p:spPr>
          <a:xfrm rot="5400000">
            <a:off x="2151646" y="1781866"/>
            <a:ext cx="1117646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FC335FDD-AE97-2284-CAFF-45FF9391BFBC}"/>
              </a:ext>
            </a:extLst>
          </p:cNvPr>
          <p:cNvSpPr/>
          <p:nvPr/>
        </p:nvSpPr>
        <p:spPr>
          <a:xfrm rot="5400000">
            <a:off x="2179600" y="2834111"/>
            <a:ext cx="1061738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4C0DFD56-9AEB-6A4C-0E2E-90E49DB2EB21}"/>
              </a:ext>
            </a:extLst>
          </p:cNvPr>
          <p:cNvSpPr/>
          <p:nvPr/>
        </p:nvSpPr>
        <p:spPr>
          <a:xfrm rot="5400000">
            <a:off x="2246352" y="3816838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65F4C93E-A48D-9A97-7370-189626158E90}"/>
              </a:ext>
            </a:extLst>
          </p:cNvPr>
          <p:cNvSpPr/>
          <p:nvPr/>
        </p:nvSpPr>
        <p:spPr>
          <a:xfrm rot="5400000">
            <a:off x="2185193" y="5736991"/>
            <a:ext cx="1050552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7605A31A-E8A8-0655-7BF0-598D7B70549B}"/>
              </a:ext>
            </a:extLst>
          </p:cNvPr>
          <p:cNvSpPr/>
          <p:nvPr/>
        </p:nvSpPr>
        <p:spPr>
          <a:xfrm rot="5400000">
            <a:off x="2246352" y="4734072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0AB3E5A-C03F-8E83-8F19-8561521D09F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40380" y="1181100"/>
            <a:ext cx="5872800" cy="4937760"/>
          </a:xfrm>
        </p:spPr>
        <p:txBody>
          <a:bodyPr/>
          <a:lstStyle/>
          <a:p>
            <a:r>
              <a:rPr lang="en-US" dirty="0"/>
              <a:t>Then we created bottom-up TCL scripts with </a:t>
            </a:r>
            <a:r>
              <a:rPr lang="en-US" dirty="0" err="1"/>
              <a:t>clock_period</a:t>
            </a:r>
            <a:r>
              <a:rPr lang="en-US" dirty="0"/>
              <a:t> starting from 1 ns to 10 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092B50B4-44AC-4236-B648-0692648C6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071226"/>
            <a:ext cx="3346699" cy="2386914"/>
          </a:xfrm>
          <a:prstGeom prst="rect">
            <a:avLst/>
          </a:prstGeom>
        </p:spPr>
      </p:pic>
      <p:pic>
        <p:nvPicPr>
          <p:cNvPr id="30" name="Εικόνα 29">
            <a:extLst>
              <a:ext uri="{FF2B5EF4-FFF2-40B4-BE49-F238E27FC236}">
                <a16:creationId xmlns:a16="http://schemas.microsoft.com/office/drawing/2014/main" id="{85544C4F-F868-42EF-A1C7-B5A5F972B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458140"/>
            <a:ext cx="3346699" cy="204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7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5F470-EDB2-C581-86F8-34B437C4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  <a:endParaRPr lang="en-15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476B5-98F7-EC1E-816D-59D9E13EF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11DB1-BBEA-CE14-8EAF-B93CFB5CA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2EC9F-0BE7-4891-03F9-7F2FA3D1E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2F6DDA-628F-EDA5-A3D8-79F65F9D1780}"/>
              </a:ext>
            </a:extLst>
          </p:cNvPr>
          <p:cNvSpPr/>
          <p:nvPr/>
        </p:nvSpPr>
        <p:spPr>
          <a:xfrm>
            <a:off x="3007125" y="2107009"/>
            <a:ext cx="3129750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Verification</a:t>
            </a:r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A9B9D8-713B-7381-223A-254788CABB03}"/>
              </a:ext>
            </a:extLst>
          </p:cNvPr>
          <p:cNvSpPr/>
          <p:nvPr/>
        </p:nvSpPr>
        <p:spPr>
          <a:xfrm>
            <a:off x="3007125" y="1170550"/>
            <a:ext cx="3129750" cy="90397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Description</a:t>
            </a:r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0E9DBF9-6837-C985-C3AA-6AB7737304AB}"/>
              </a:ext>
            </a:extLst>
          </p:cNvPr>
          <p:cNvSpPr/>
          <p:nvPr/>
        </p:nvSpPr>
        <p:spPr>
          <a:xfrm>
            <a:off x="3007125" y="3071249"/>
            <a:ext cx="3129750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Logic Synthesis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985050-A931-2C47-61EF-E907709EF449}"/>
              </a:ext>
            </a:extLst>
          </p:cNvPr>
          <p:cNvSpPr/>
          <p:nvPr/>
        </p:nvSpPr>
        <p:spPr>
          <a:xfrm>
            <a:off x="3007125" y="4027100"/>
            <a:ext cx="3129750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Placement &amp; Routing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67E09A-ECC7-5068-3093-1DBD2DDC338D}"/>
              </a:ext>
            </a:extLst>
          </p:cNvPr>
          <p:cNvSpPr/>
          <p:nvPr/>
        </p:nvSpPr>
        <p:spPr>
          <a:xfrm>
            <a:off x="3007125" y="4991265"/>
            <a:ext cx="3129750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Post </a:t>
            </a:r>
            <a:r>
              <a:rPr lang="en-GB" dirty="0" err="1"/>
              <a:t>PnR</a:t>
            </a:r>
            <a:r>
              <a:rPr lang="en-GB" dirty="0"/>
              <a:t> </a:t>
            </a:r>
          </a:p>
          <a:p>
            <a:pPr algn="ctr"/>
            <a:r>
              <a:rPr lang="en-GB" dirty="0"/>
              <a:t>Timing &amp; Power Reports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6AF5967-7543-54E9-7AAE-BB8ADD52AB32}"/>
              </a:ext>
            </a:extLst>
          </p:cNvPr>
          <p:cNvSpPr/>
          <p:nvPr/>
        </p:nvSpPr>
        <p:spPr>
          <a:xfrm>
            <a:off x="3007125" y="5954941"/>
            <a:ext cx="3129750" cy="85692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</a:t>
            </a:r>
            <a:r>
              <a:rPr lang="en-US" dirty="0" err="1"/>
              <a:t>PnR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Functional Verification</a:t>
            </a:r>
            <a:endParaRPr lang="en-GB" dirty="0"/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43E462B1-A346-A166-306A-C9970508FD9F}"/>
              </a:ext>
            </a:extLst>
          </p:cNvPr>
          <p:cNvSpPr/>
          <p:nvPr/>
        </p:nvSpPr>
        <p:spPr>
          <a:xfrm rot="5400000">
            <a:off x="5841764" y="1864686"/>
            <a:ext cx="1042329" cy="452107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4FB57677-3377-4368-BE81-3BC90DFB6B8F}"/>
              </a:ext>
            </a:extLst>
          </p:cNvPr>
          <p:cNvSpPr/>
          <p:nvPr/>
        </p:nvSpPr>
        <p:spPr>
          <a:xfrm rot="5400000">
            <a:off x="5840610" y="2887824"/>
            <a:ext cx="1061738" cy="435006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DECE1E22-0C8E-0451-C02D-5842547068B6}"/>
              </a:ext>
            </a:extLst>
          </p:cNvPr>
          <p:cNvSpPr/>
          <p:nvPr/>
        </p:nvSpPr>
        <p:spPr>
          <a:xfrm rot="5400000">
            <a:off x="5907365" y="3870550"/>
            <a:ext cx="928227" cy="435006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1A773598-D10D-8749-F1B6-7F17878BFD91}"/>
              </a:ext>
            </a:extLst>
          </p:cNvPr>
          <p:cNvSpPr/>
          <p:nvPr/>
        </p:nvSpPr>
        <p:spPr>
          <a:xfrm rot="5400000">
            <a:off x="5846203" y="5790704"/>
            <a:ext cx="1050552" cy="435006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0F3EAD6F-0458-5C11-ADE6-5846EC3687B9}"/>
              </a:ext>
            </a:extLst>
          </p:cNvPr>
          <p:cNvSpPr/>
          <p:nvPr/>
        </p:nvSpPr>
        <p:spPr>
          <a:xfrm rot="5400000">
            <a:off x="5907365" y="4787784"/>
            <a:ext cx="928227" cy="435006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61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18A31-FB5B-ED99-615B-7A98BA84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 Logic Synthesis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E6564-01FA-7B49-2C5E-29E488B0D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60B1C-B042-81E6-4DD7-838E0938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6E25C-4F0D-4FCA-6B8C-402EA83B4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C60A13-94E0-82CC-411E-1E976CC3DA8F}"/>
              </a:ext>
            </a:extLst>
          </p:cNvPr>
          <p:cNvSpPr/>
          <p:nvPr/>
        </p:nvSpPr>
        <p:spPr>
          <a:xfrm>
            <a:off x="38100" y="206541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Top-Down Logic Synthesis</a:t>
            </a:r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A1E054-5AC2-B444-9E6F-8079EFDBA90B}"/>
              </a:ext>
            </a:extLst>
          </p:cNvPr>
          <p:cNvSpPr/>
          <p:nvPr/>
        </p:nvSpPr>
        <p:spPr>
          <a:xfrm>
            <a:off x="38100" y="11010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Behavioral Simulation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64974-6304-CF8C-0055-B4E9F606C87D}"/>
              </a:ext>
            </a:extLst>
          </p:cNvPr>
          <p:cNvSpPr/>
          <p:nvPr/>
        </p:nvSpPr>
        <p:spPr>
          <a:xfrm>
            <a:off x="38100" y="3029655"/>
            <a:ext cx="2434849" cy="92822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Bottom-Up Logic Synthesis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15E73DA-64A6-86D8-DBFA-4D8247E1DEAE}"/>
              </a:ext>
            </a:extLst>
          </p:cNvPr>
          <p:cNvSpPr/>
          <p:nvPr/>
        </p:nvSpPr>
        <p:spPr>
          <a:xfrm>
            <a:off x="38100" y="399389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Synthesis Simulation w/o delay annotation</a:t>
            </a: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4B0E81-8E42-D30E-860A-DB5D71D561CF}"/>
              </a:ext>
            </a:extLst>
          </p:cNvPr>
          <p:cNvSpPr/>
          <p:nvPr/>
        </p:nvSpPr>
        <p:spPr>
          <a:xfrm>
            <a:off x="38100" y="4958060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Synthesis Simulation w/ delay annotation</a:t>
            </a:r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8DC35F-76DA-180F-341D-86BCF7C514FE}"/>
              </a:ext>
            </a:extLst>
          </p:cNvPr>
          <p:cNvSpPr/>
          <p:nvPr/>
        </p:nvSpPr>
        <p:spPr>
          <a:xfrm>
            <a:off x="38100" y="5913347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Pareto Curve Creation</a:t>
            </a:r>
            <a:endParaRPr lang="en-GB" dirty="0"/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1122377F-CC59-8B83-5C5A-E84A08CABF85}"/>
              </a:ext>
            </a:extLst>
          </p:cNvPr>
          <p:cNvSpPr/>
          <p:nvPr/>
        </p:nvSpPr>
        <p:spPr>
          <a:xfrm rot="5400000">
            <a:off x="2151646" y="1781866"/>
            <a:ext cx="1117646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FC335FDD-AE97-2284-CAFF-45FF9391BFBC}"/>
              </a:ext>
            </a:extLst>
          </p:cNvPr>
          <p:cNvSpPr/>
          <p:nvPr/>
        </p:nvSpPr>
        <p:spPr>
          <a:xfrm rot="5400000">
            <a:off x="2179600" y="2834111"/>
            <a:ext cx="1061738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4C0DFD56-9AEB-6A4C-0E2E-90E49DB2EB21}"/>
              </a:ext>
            </a:extLst>
          </p:cNvPr>
          <p:cNvSpPr/>
          <p:nvPr/>
        </p:nvSpPr>
        <p:spPr>
          <a:xfrm rot="5400000">
            <a:off x="2246352" y="3816838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65F4C93E-A48D-9A97-7370-189626158E90}"/>
              </a:ext>
            </a:extLst>
          </p:cNvPr>
          <p:cNvSpPr/>
          <p:nvPr/>
        </p:nvSpPr>
        <p:spPr>
          <a:xfrm rot="5400000">
            <a:off x="2185193" y="5736991"/>
            <a:ext cx="1050552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7605A31A-E8A8-0655-7BF0-598D7B70549B}"/>
              </a:ext>
            </a:extLst>
          </p:cNvPr>
          <p:cNvSpPr/>
          <p:nvPr/>
        </p:nvSpPr>
        <p:spPr>
          <a:xfrm rot="5400000">
            <a:off x="2246352" y="4734072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0AB3E5A-C03F-8E83-8F19-8561521D09F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40380" y="1181100"/>
            <a:ext cx="5872800" cy="4937760"/>
          </a:xfrm>
        </p:spPr>
        <p:txBody>
          <a:bodyPr/>
          <a:lstStyle/>
          <a:p>
            <a:r>
              <a:rPr lang="en-US" dirty="0"/>
              <a:t>We created a bash script in order to automate the bottom-up synthesis for each </a:t>
            </a:r>
            <a:r>
              <a:rPr lang="en-US" dirty="0" err="1"/>
              <a:t>clock_period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3" name="Εικόνα 22">
            <a:extLst>
              <a:ext uri="{FF2B5EF4-FFF2-40B4-BE49-F238E27FC236}">
                <a16:creationId xmlns:a16="http://schemas.microsoft.com/office/drawing/2014/main" id="{480A45DF-9EFE-486A-93AF-E3EF39E53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416" y="2654300"/>
            <a:ext cx="5258424" cy="32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3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18A31-FB5B-ED99-615B-7A98BA84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E6564-01FA-7B49-2C5E-29E488B0D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60B1C-B042-81E6-4DD7-838E0938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6E25C-4F0D-4FCA-6B8C-402EA83B4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0AB3E5A-C03F-8E83-8F19-8561521D09F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181100"/>
            <a:ext cx="8455980" cy="4937760"/>
          </a:xfrm>
        </p:spPr>
        <p:txBody>
          <a:bodyPr/>
          <a:lstStyle/>
          <a:p>
            <a:r>
              <a:rPr lang="en-GB" dirty="0"/>
              <a:t>This makes no sense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Apparently, it goes away if the reset is synchronous for some reason…</a:t>
            </a:r>
          </a:p>
        </p:txBody>
      </p:sp>
      <p:pic>
        <p:nvPicPr>
          <p:cNvPr id="19" name="Content Placeholder 6">
            <a:extLst>
              <a:ext uri="{FF2B5EF4-FFF2-40B4-BE49-F238E27FC236}">
                <a16:creationId xmlns:a16="http://schemas.microsoft.com/office/drawing/2014/main" id="{E30D2442-6ABB-28AF-BCFF-B1651F57A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715" y="1867950"/>
            <a:ext cx="6084570" cy="200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5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18A31-FB5B-ED99-615B-7A98BA84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Post Synthesis Simulation w/o delay annotation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E6564-01FA-7B49-2C5E-29E488B0D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60B1C-B042-81E6-4DD7-838E0938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6E25C-4F0D-4FCA-6B8C-402EA83B4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0AB3E5A-C03F-8E83-8F19-8561521D09F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137483" y="1181100"/>
            <a:ext cx="5775697" cy="49377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However, problems still occurred after the reset was fixed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  <a:p>
            <a:r>
              <a:rPr lang="en-US" dirty="0"/>
              <a:t>Apparently, the issue is fixed if we use</a:t>
            </a:r>
          </a:p>
          <a:p>
            <a:pPr lvl="1"/>
            <a:r>
              <a:rPr lang="en-US" dirty="0"/>
              <a:t>compile -</a:t>
            </a:r>
            <a:r>
              <a:rPr lang="en-US" dirty="0" err="1"/>
              <a:t>map_effort</a:t>
            </a:r>
            <a:r>
              <a:rPr lang="en-US" dirty="0"/>
              <a:t> high</a:t>
            </a:r>
          </a:p>
          <a:p>
            <a:pPr lvl="1"/>
            <a:r>
              <a:rPr lang="en-US" dirty="0"/>
              <a:t>No clock gating</a:t>
            </a:r>
            <a:endParaRPr lang="el-GR" dirty="0"/>
          </a:p>
          <a:p>
            <a:endParaRPr lang="en-GB" dirty="0"/>
          </a:p>
        </p:txBody>
      </p:sp>
      <p:pic>
        <p:nvPicPr>
          <p:cNvPr id="21" name="Εικόνα 19">
            <a:extLst>
              <a:ext uri="{FF2B5EF4-FFF2-40B4-BE49-F238E27FC236}">
                <a16:creationId xmlns:a16="http://schemas.microsoft.com/office/drawing/2014/main" id="{DF770A71-C95C-CF60-4A58-FD23C170A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970" y="2213663"/>
            <a:ext cx="5636722" cy="1782318"/>
          </a:xfrm>
          <a:prstGeom prst="rect">
            <a:avLst/>
          </a:prstGeom>
        </p:spPr>
      </p:pic>
      <p:sp>
        <p:nvSpPr>
          <p:cNvPr id="8" name="Oval 12">
            <a:extLst>
              <a:ext uri="{FF2B5EF4-FFF2-40B4-BE49-F238E27FC236}">
                <a16:creationId xmlns:a16="http://schemas.microsoft.com/office/drawing/2014/main" id="{22792189-5950-C0D9-A556-B983FBA070E9}"/>
              </a:ext>
            </a:extLst>
          </p:cNvPr>
          <p:cNvSpPr/>
          <p:nvPr/>
        </p:nvSpPr>
        <p:spPr>
          <a:xfrm>
            <a:off x="38100" y="5913347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Pareto Curve Creation</a:t>
            </a:r>
            <a:endParaRPr lang="en-GB" dirty="0"/>
          </a:p>
        </p:txBody>
      </p:sp>
      <p:sp>
        <p:nvSpPr>
          <p:cNvPr id="9" name="Arrow: Curved Down 16">
            <a:extLst>
              <a:ext uri="{FF2B5EF4-FFF2-40B4-BE49-F238E27FC236}">
                <a16:creationId xmlns:a16="http://schemas.microsoft.com/office/drawing/2014/main" id="{8B101257-8524-5E55-54A6-2B6EECE1863A}"/>
              </a:ext>
            </a:extLst>
          </p:cNvPr>
          <p:cNvSpPr/>
          <p:nvPr/>
        </p:nvSpPr>
        <p:spPr>
          <a:xfrm rot="5400000">
            <a:off x="2185193" y="5736991"/>
            <a:ext cx="1050552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47F8C774-BA14-DEF9-ADEE-BDC4CAE6DBF5}"/>
              </a:ext>
            </a:extLst>
          </p:cNvPr>
          <p:cNvSpPr/>
          <p:nvPr/>
        </p:nvSpPr>
        <p:spPr>
          <a:xfrm>
            <a:off x="38100" y="210351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Top-Down Logic Synthesis</a:t>
            </a:r>
            <a:endParaRPr lang="en-GB" dirty="0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0FDF9765-62B4-C0D2-3F26-772850CD6CDD}"/>
              </a:ext>
            </a:extLst>
          </p:cNvPr>
          <p:cNvSpPr/>
          <p:nvPr/>
        </p:nvSpPr>
        <p:spPr>
          <a:xfrm>
            <a:off x="38100" y="11391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Behavioral Simulation</a:t>
            </a:r>
            <a:endParaRPr lang="en-GB" dirty="0"/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0FC7321C-AFA1-F81E-3600-03C6F2846228}"/>
              </a:ext>
            </a:extLst>
          </p:cNvPr>
          <p:cNvSpPr/>
          <p:nvPr/>
        </p:nvSpPr>
        <p:spPr>
          <a:xfrm>
            <a:off x="38100" y="30677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Bottom-Up Logic Synthesis</a:t>
            </a:r>
            <a:endParaRPr lang="en-GB" dirty="0"/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40B98DF8-5190-8DFF-8020-9B6A5DF4BA97}"/>
              </a:ext>
            </a:extLst>
          </p:cNvPr>
          <p:cNvSpPr/>
          <p:nvPr/>
        </p:nvSpPr>
        <p:spPr>
          <a:xfrm>
            <a:off x="38100" y="4031995"/>
            <a:ext cx="2434849" cy="92822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Synthesis Simulation w/o delay annotation</a:t>
            </a:r>
            <a:endParaRPr lang="en-GB" dirty="0"/>
          </a:p>
        </p:txBody>
      </p:sp>
      <p:sp>
        <p:nvSpPr>
          <p:cNvPr id="14" name="Oval 11">
            <a:extLst>
              <a:ext uri="{FF2B5EF4-FFF2-40B4-BE49-F238E27FC236}">
                <a16:creationId xmlns:a16="http://schemas.microsoft.com/office/drawing/2014/main" id="{25EB4CEA-86D3-72E4-4D07-A60787199FB2}"/>
              </a:ext>
            </a:extLst>
          </p:cNvPr>
          <p:cNvSpPr/>
          <p:nvPr/>
        </p:nvSpPr>
        <p:spPr>
          <a:xfrm>
            <a:off x="38100" y="4996160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Synthesis Simulation w/ delay annotation</a:t>
            </a:r>
            <a:endParaRPr lang="en-GB" dirty="0"/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608C714C-6227-95CA-5FDF-7ED3FE08C911}"/>
              </a:ext>
            </a:extLst>
          </p:cNvPr>
          <p:cNvSpPr/>
          <p:nvPr/>
        </p:nvSpPr>
        <p:spPr>
          <a:xfrm rot="5400000">
            <a:off x="2151646" y="1819966"/>
            <a:ext cx="1117646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48A4D1F2-BD8D-49CA-C715-24EE523125B8}"/>
              </a:ext>
            </a:extLst>
          </p:cNvPr>
          <p:cNvSpPr/>
          <p:nvPr/>
        </p:nvSpPr>
        <p:spPr>
          <a:xfrm rot="5400000">
            <a:off x="2179600" y="2872211"/>
            <a:ext cx="1061738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9DA669D8-DD64-4C17-A504-C4D0CA0C7CC2}"/>
              </a:ext>
            </a:extLst>
          </p:cNvPr>
          <p:cNvSpPr/>
          <p:nvPr/>
        </p:nvSpPr>
        <p:spPr>
          <a:xfrm rot="5400000">
            <a:off x="2246352" y="3854938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70A3BA67-8069-10F4-F7EA-691EF0B06580}"/>
              </a:ext>
            </a:extLst>
          </p:cNvPr>
          <p:cNvSpPr/>
          <p:nvPr/>
        </p:nvSpPr>
        <p:spPr>
          <a:xfrm rot="5400000">
            <a:off x="2246352" y="4772172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93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175FF9B-B365-4553-891B-15D7BF02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and Bottom-Up Logic Synthesis</a:t>
            </a:r>
            <a:endParaRPr lang="el-GR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0A7E0D0-C6E6-4847-BAEF-2BF220D5A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3EB14BA3-1B70-4783-9D01-12BE3994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BBCFEC52-B040-4F45-A9E8-762D88731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7" name="Oval 12">
            <a:extLst>
              <a:ext uri="{FF2B5EF4-FFF2-40B4-BE49-F238E27FC236}">
                <a16:creationId xmlns:a16="http://schemas.microsoft.com/office/drawing/2014/main" id="{A40D1D9F-EAD5-451F-B4FF-5631648A0525}"/>
              </a:ext>
            </a:extLst>
          </p:cNvPr>
          <p:cNvSpPr/>
          <p:nvPr/>
        </p:nvSpPr>
        <p:spPr>
          <a:xfrm>
            <a:off x="38100" y="5913347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Pareto Curve Creation</a:t>
            </a:r>
            <a:endParaRPr lang="en-GB" dirty="0"/>
          </a:p>
        </p:txBody>
      </p:sp>
      <p:sp>
        <p:nvSpPr>
          <p:cNvPr id="8" name="Arrow: Curved Down 16">
            <a:extLst>
              <a:ext uri="{FF2B5EF4-FFF2-40B4-BE49-F238E27FC236}">
                <a16:creationId xmlns:a16="http://schemas.microsoft.com/office/drawing/2014/main" id="{C58323AC-B8B3-4460-AE66-B79AA4368555}"/>
              </a:ext>
            </a:extLst>
          </p:cNvPr>
          <p:cNvSpPr/>
          <p:nvPr/>
        </p:nvSpPr>
        <p:spPr>
          <a:xfrm rot="5400000">
            <a:off x="2185193" y="5736991"/>
            <a:ext cx="1050552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C6CDBD56-CDCD-4143-BEEE-CC49F4BD0A03}"/>
              </a:ext>
            </a:extLst>
          </p:cNvPr>
          <p:cNvSpPr/>
          <p:nvPr/>
        </p:nvSpPr>
        <p:spPr>
          <a:xfrm>
            <a:off x="38100" y="210351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Top-Down Logic Synthesis</a:t>
            </a:r>
            <a:endParaRPr lang="en-GB" dirty="0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DFCF0659-B785-45F9-B5C2-169EFD6D3A9A}"/>
              </a:ext>
            </a:extLst>
          </p:cNvPr>
          <p:cNvSpPr/>
          <p:nvPr/>
        </p:nvSpPr>
        <p:spPr>
          <a:xfrm>
            <a:off x="38100" y="11391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Behavioral Simulation</a:t>
            </a:r>
            <a:endParaRPr lang="en-GB" dirty="0"/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F2325140-6FA5-4BF0-A96C-0DAB24DDE5B3}"/>
              </a:ext>
            </a:extLst>
          </p:cNvPr>
          <p:cNvSpPr/>
          <p:nvPr/>
        </p:nvSpPr>
        <p:spPr>
          <a:xfrm>
            <a:off x="38100" y="30677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Bottom-Up Logic Synthesis</a:t>
            </a:r>
            <a:endParaRPr lang="en-GB" dirty="0"/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0281B4B6-ED61-4CAA-BBB0-B042D1D5EFF0}"/>
              </a:ext>
            </a:extLst>
          </p:cNvPr>
          <p:cNvSpPr/>
          <p:nvPr/>
        </p:nvSpPr>
        <p:spPr>
          <a:xfrm>
            <a:off x="38100" y="4031995"/>
            <a:ext cx="2434849" cy="92822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Synthesis Simulation w/o delay annotation</a:t>
            </a:r>
            <a:endParaRPr lang="en-GB" dirty="0"/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17985D71-46FE-4DCB-80CF-132C83E5D501}"/>
              </a:ext>
            </a:extLst>
          </p:cNvPr>
          <p:cNvSpPr/>
          <p:nvPr/>
        </p:nvSpPr>
        <p:spPr>
          <a:xfrm>
            <a:off x="38100" y="4996160"/>
            <a:ext cx="2434849" cy="92822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Synthesis Simulation w/ delay annotation</a:t>
            </a:r>
            <a:endParaRPr lang="en-GB" dirty="0"/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719FE8CF-2188-423A-AE41-980E0A4367CD}"/>
              </a:ext>
            </a:extLst>
          </p:cNvPr>
          <p:cNvSpPr/>
          <p:nvPr/>
        </p:nvSpPr>
        <p:spPr>
          <a:xfrm rot="5400000">
            <a:off x="2151646" y="1819966"/>
            <a:ext cx="1117646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D36198DB-4F4F-4BB0-8E9E-E2BA698D9290}"/>
              </a:ext>
            </a:extLst>
          </p:cNvPr>
          <p:cNvSpPr/>
          <p:nvPr/>
        </p:nvSpPr>
        <p:spPr>
          <a:xfrm rot="5400000">
            <a:off x="2179600" y="2872211"/>
            <a:ext cx="1061738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1EFA1259-563C-4F70-BACF-D6DCF0E2E9C3}"/>
              </a:ext>
            </a:extLst>
          </p:cNvPr>
          <p:cNvSpPr/>
          <p:nvPr/>
        </p:nvSpPr>
        <p:spPr>
          <a:xfrm rot="5400000">
            <a:off x="2246352" y="3854938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Arrow: Curved Down 17">
            <a:extLst>
              <a:ext uri="{FF2B5EF4-FFF2-40B4-BE49-F238E27FC236}">
                <a16:creationId xmlns:a16="http://schemas.microsoft.com/office/drawing/2014/main" id="{C8877D54-9889-49BE-9E6B-328A137EE9C0}"/>
              </a:ext>
            </a:extLst>
          </p:cNvPr>
          <p:cNvSpPr/>
          <p:nvPr/>
        </p:nvSpPr>
        <p:spPr>
          <a:xfrm rot="5400000">
            <a:off x="2246352" y="4772172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4" name="Θέση περιεχομένου 23">
            <a:extLst>
              <a:ext uri="{FF2B5EF4-FFF2-40B4-BE49-F238E27FC236}">
                <a16:creationId xmlns:a16="http://schemas.microsoft.com/office/drawing/2014/main" id="{943D26AE-2517-4A5C-B1F2-A9F847DBCAF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132666" y="1219200"/>
            <a:ext cx="5554133" cy="4937760"/>
          </a:xfrm>
        </p:spPr>
        <p:txBody>
          <a:bodyPr/>
          <a:lstStyle/>
          <a:p>
            <a:r>
              <a:rPr lang="en-US" dirty="0"/>
              <a:t>The results are positive</a:t>
            </a:r>
            <a:endParaRPr lang="el-GR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5" name="Θέση περιεχομένου 18">
            <a:extLst>
              <a:ext uri="{FF2B5EF4-FFF2-40B4-BE49-F238E27FC236}">
                <a16:creationId xmlns:a16="http://schemas.microsoft.com/office/drawing/2014/main" id="{D2E23859-5C65-47BE-83E0-24E7D39A2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338" y="2440040"/>
            <a:ext cx="5554662" cy="142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0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32B21A5-C9C3-464F-9AA9-3D18AE0B9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Synthesis – Area.txt</a:t>
            </a:r>
            <a:endParaRPr lang="el-GR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27BB2266-2D5E-4AC3-A192-1B9B0AFCA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6B38918B-8EBC-4B7B-ADAE-48BF4A60A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F2DE4673-F21A-4974-93D3-D5D121A49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2049B4-429F-0011-28AB-81160236970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15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46D718-07A6-E9B1-96F0-BE416C3F9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061" y="1195431"/>
            <a:ext cx="5783878" cy="564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5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0F0BDC9-D05E-4E64-8FA4-F916EC2C9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Synthesis – Power.txt</a:t>
            </a:r>
            <a:endParaRPr lang="el-GR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935BA1B-3E73-44E2-BA39-4C502916D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2E28D2CF-759E-48D4-A52F-4A48C927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088DF7E8-33B1-473E-B94A-940751ED4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9D6F42-DF01-1C1D-C620-29F26CE7287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15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8FE3CD-4D29-E599-B6C6-D20EA9FB5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89" y="1219200"/>
            <a:ext cx="7588822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0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A2124A0-EC70-4146-B84F-5934F71E8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Synthesis – Timing.txt</a:t>
            </a:r>
            <a:endParaRPr lang="el-GR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0DD156C4-4945-4EBC-8D7F-179A4A3F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C96BEE54-32BC-49C7-B327-67BC7D9A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A906A9A0-3D35-4AE6-9575-A41333A79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12" name="Θέση περιεχομένου 11">
            <a:extLst>
              <a:ext uri="{FF2B5EF4-FFF2-40B4-BE49-F238E27FC236}">
                <a16:creationId xmlns:a16="http://schemas.microsoft.com/office/drawing/2014/main" id="{D183D4A9-1DC4-483F-B11F-9BDE02B99C6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716867" cy="4937760"/>
          </a:xfrm>
        </p:spPr>
        <p:txBody>
          <a:bodyPr/>
          <a:lstStyle/>
          <a:p>
            <a:r>
              <a:rPr lang="en-US" dirty="0"/>
              <a:t>For 10ns </a:t>
            </a:r>
            <a:r>
              <a:rPr lang="en-US" dirty="0" err="1"/>
              <a:t>clock_period</a:t>
            </a:r>
            <a:r>
              <a:rPr lang="en-US" dirty="0"/>
              <a:t> </a:t>
            </a:r>
          </a:p>
          <a:p>
            <a:pPr lvl="1"/>
            <a:r>
              <a:rPr lang="en-US" b="1" u="sng" dirty="0">
                <a:solidFill>
                  <a:schemeClr val="accent3"/>
                </a:solidFill>
              </a:rPr>
              <a:t>Slack is </a:t>
            </a:r>
            <a:r>
              <a:rPr lang="en-US" b="1" i="1" u="sng" dirty="0">
                <a:solidFill>
                  <a:schemeClr val="accent3"/>
                </a:solidFill>
              </a:rPr>
              <a:t>MET</a:t>
            </a:r>
            <a:endParaRPr lang="el-GR" b="1" i="1" u="sng" dirty="0">
              <a:solidFill>
                <a:schemeClr val="accent3"/>
              </a:solidFill>
            </a:endParaRPr>
          </a:p>
        </p:txBody>
      </p:sp>
      <p:pic>
        <p:nvPicPr>
          <p:cNvPr id="13" name="Θέση περιεχομένου 7">
            <a:extLst>
              <a:ext uri="{FF2B5EF4-FFF2-40B4-BE49-F238E27FC236}">
                <a16:creationId xmlns:a16="http://schemas.microsoft.com/office/drawing/2014/main" id="{74CB5709-2C9A-4236-B8EC-A54EC9C5E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722" y="1219200"/>
            <a:ext cx="3090412" cy="2723540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22D7E785-E02B-4DC4-B9B2-A4E468321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111" y="3925088"/>
            <a:ext cx="3090412" cy="246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8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32B21A5-C9C3-464F-9AA9-3D18AE0B9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 Synthesis – Area.txt</a:t>
            </a:r>
            <a:endParaRPr lang="el-GR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27BB2266-2D5E-4AC3-A192-1B9B0AFCA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6B38918B-8EBC-4B7B-ADAE-48BF4A60A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F2DE4673-F21A-4974-93D3-D5D121A49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F62527-04A5-DCDE-D36C-9C3CC897C8E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1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EBB805-24A0-ED55-CBFA-C7C8F269C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10" y="1210528"/>
            <a:ext cx="5806580" cy="563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3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0F0BDC9-D05E-4E64-8FA4-F916EC2C9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 Synthesis – Power.txt</a:t>
            </a:r>
            <a:endParaRPr lang="el-GR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935BA1B-3E73-44E2-BA39-4C502916D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2E28D2CF-759E-48D4-A52F-4A48C927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088DF7E8-33B1-473E-B94A-940751ED4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F1DCB2-A308-CB30-470A-E87CACE2CD1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1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EC45DF-6BCD-2F39-1FFF-7B6FE1859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13" y="1219200"/>
            <a:ext cx="7484574" cy="49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5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A2124A0-EC70-4146-B84F-5934F71E8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 Synthesis – Timing.txt</a:t>
            </a:r>
            <a:endParaRPr lang="el-GR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0DD156C4-4945-4EBC-8D7F-179A4A3F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C96BEE54-32BC-49C7-B327-67BC7D9A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A906A9A0-3D35-4AE6-9575-A41333A79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12" name="Θέση περιεχομένου 11">
            <a:extLst>
              <a:ext uri="{FF2B5EF4-FFF2-40B4-BE49-F238E27FC236}">
                <a16:creationId xmlns:a16="http://schemas.microsoft.com/office/drawing/2014/main" id="{D183D4A9-1DC4-483F-B11F-9BDE02B99C6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716867" cy="4937760"/>
          </a:xfrm>
        </p:spPr>
        <p:txBody>
          <a:bodyPr/>
          <a:lstStyle/>
          <a:p>
            <a:r>
              <a:rPr lang="en-US" dirty="0"/>
              <a:t>For 10ns </a:t>
            </a:r>
            <a:r>
              <a:rPr lang="en-US" dirty="0" err="1"/>
              <a:t>clock_period</a:t>
            </a:r>
            <a:r>
              <a:rPr lang="en-US" dirty="0"/>
              <a:t> </a:t>
            </a:r>
          </a:p>
          <a:p>
            <a:pPr lvl="1"/>
            <a:r>
              <a:rPr lang="en-US" b="1" u="sng" dirty="0">
                <a:solidFill>
                  <a:schemeClr val="accent3"/>
                </a:solidFill>
              </a:rPr>
              <a:t>Slack is </a:t>
            </a:r>
            <a:r>
              <a:rPr lang="en-US" b="1" i="1" u="sng" dirty="0">
                <a:solidFill>
                  <a:schemeClr val="accent3"/>
                </a:solidFill>
              </a:rPr>
              <a:t>MET</a:t>
            </a:r>
            <a:endParaRPr lang="el-GR" dirty="0">
              <a:solidFill>
                <a:schemeClr val="accent3"/>
              </a:solidFill>
            </a:endParaRPr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0D0A6A95-2503-423E-8DCD-0843876D7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496" y="986952"/>
            <a:ext cx="3172298" cy="2963752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B23B6AB5-B68B-4995-AAC0-AD4C595BC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496" y="3950704"/>
            <a:ext cx="3172298" cy="28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0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B2ED-E444-9969-BC49-BBAB7D94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C3CA6-D05A-562E-AC72-C2597C0A625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Our project is to apply the ASIC design flow and create an AES Encoder/Decoder system with error detection capabilities</a:t>
            </a:r>
          </a:p>
          <a:p>
            <a:endParaRPr lang="en-US" dirty="0"/>
          </a:p>
          <a:p>
            <a:r>
              <a:rPr lang="en-US" dirty="0"/>
              <a:t>Design source files</a:t>
            </a:r>
          </a:p>
          <a:p>
            <a:pPr lvl="1"/>
            <a:r>
              <a:rPr lang="en-US" dirty="0"/>
              <a:t>Author: Joachim </a:t>
            </a:r>
            <a:r>
              <a:rPr lang="en-US" dirty="0" err="1"/>
              <a:t>Strömbergson</a:t>
            </a:r>
            <a:endParaRPr lang="en-US" dirty="0"/>
          </a:p>
          <a:p>
            <a:pPr lvl="1"/>
            <a:r>
              <a:rPr lang="en-GB" dirty="0">
                <a:hlinkClick r:id="rId2"/>
              </a:rPr>
              <a:t>https://www.librecores.org/JoachimS/aes-128256</a:t>
            </a:r>
            <a:endParaRPr lang="en-GB" dirty="0"/>
          </a:p>
          <a:p>
            <a:pPr lvl="1"/>
            <a:r>
              <a:rPr lang="en-US" dirty="0">
                <a:hlinkClick r:id="rId3"/>
              </a:rPr>
              <a:t>https://github.com/secworks/aes</a:t>
            </a:r>
            <a:endParaRPr lang="en-GB" dirty="0"/>
          </a:p>
          <a:p>
            <a:endParaRPr lang="en-15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BBBD1-F619-4D51-D404-7B72A9860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E6299-0CEC-43A6-477A-10F5DCF41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E709CD-D913-55CD-33CE-8B2EAB67B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2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18A31-FB5B-ED99-615B-7A98BA84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Pareto Curves - Top-Down Synthesis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E6564-01FA-7B49-2C5E-29E488B0D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60B1C-B042-81E6-4DD7-838E0938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6E25C-4F0D-4FCA-6B8C-402EA83B4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C60A13-94E0-82CC-411E-1E976CC3DA8F}"/>
              </a:ext>
            </a:extLst>
          </p:cNvPr>
          <p:cNvSpPr/>
          <p:nvPr/>
        </p:nvSpPr>
        <p:spPr>
          <a:xfrm>
            <a:off x="38100" y="206541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Top-Down Logic Synthesis</a:t>
            </a:r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A1E054-5AC2-B444-9E6F-8079EFDBA90B}"/>
              </a:ext>
            </a:extLst>
          </p:cNvPr>
          <p:cNvSpPr/>
          <p:nvPr/>
        </p:nvSpPr>
        <p:spPr>
          <a:xfrm>
            <a:off x="38100" y="11010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Behavioral Simulation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64974-6304-CF8C-0055-B4E9F606C87D}"/>
              </a:ext>
            </a:extLst>
          </p:cNvPr>
          <p:cNvSpPr/>
          <p:nvPr/>
        </p:nvSpPr>
        <p:spPr>
          <a:xfrm>
            <a:off x="38100" y="30296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Bottom-Up Logic Synthesis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15E73DA-64A6-86D8-DBFA-4D8247E1DEAE}"/>
              </a:ext>
            </a:extLst>
          </p:cNvPr>
          <p:cNvSpPr/>
          <p:nvPr/>
        </p:nvSpPr>
        <p:spPr>
          <a:xfrm>
            <a:off x="38100" y="399389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Synthesis Simulation w/o delay annotation</a:t>
            </a: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4B0E81-8E42-D30E-860A-DB5D71D561CF}"/>
              </a:ext>
            </a:extLst>
          </p:cNvPr>
          <p:cNvSpPr/>
          <p:nvPr/>
        </p:nvSpPr>
        <p:spPr>
          <a:xfrm>
            <a:off x="38100" y="4958060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Synthesis Simulation w/ delay annotation</a:t>
            </a:r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8DC35F-76DA-180F-341D-86BCF7C514FE}"/>
              </a:ext>
            </a:extLst>
          </p:cNvPr>
          <p:cNvSpPr/>
          <p:nvPr/>
        </p:nvSpPr>
        <p:spPr>
          <a:xfrm>
            <a:off x="38100" y="5913347"/>
            <a:ext cx="2434849" cy="92822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Pareto Curve Creation</a:t>
            </a:r>
            <a:endParaRPr lang="en-GB" dirty="0"/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1122377F-CC59-8B83-5C5A-E84A08CABF85}"/>
              </a:ext>
            </a:extLst>
          </p:cNvPr>
          <p:cNvSpPr/>
          <p:nvPr/>
        </p:nvSpPr>
        <p:spPr>
          <a:xfrm rot="5400000">
            <a:off x="2151646" y="1781866"/>
            <a:ext cx="1117646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FC335FDD-AE97-2284-CAFF-45FF9391BFBC}"/>
              </a:ext>
            </a:extLst>
          </p:cNvPr>
          <p:cNvSpPr/>
          <p:nvPr/>
        </p:nvSpPr>
        <p:spPr>
          <a:xfrm rot="5400000">
            <a:off x="2179600" y="2834111"/>
            <a:ext cx="1061738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4C0DFD56-9AEB-6A4C-0E2E-90E49DB2EB21}"/>
              </a:ext>
            </a:extLst>
          </p:cNvPr>
          <p:cNvSpPr/>
          <p:nvPr/>
        </p:nvSpPr>
        <p:spPr>
          <a:xfrm rot="5400000">
            <a:off x="2246352" y="3816838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65F4C93E-A48D-9A97-7370-189626158E90}"/>
              </a:ext>
            </a:extLst>
          </p:cNvPr>
          <p:cNvSpPr/>
          <p:nvPr/>
        </p:nvSpPr>
        <p:spPr>
          <a:xfrm rot="5400000">
            <a:off x="2185193" y="5736991"/>
            <a:ext cx="1050552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7605A31A-E8A8-0655-7BF0-598D7B70549B}"/>
              </a:ext>
            </a:extLst>
          </p:cNvPr>
          <p:cNvSpPr/>
          <p:nvPr/>
        </p:nvSpPr>
        <p:spPr>
          <a:xfrm rot="5400000">
            <a:off x="2246352" y="4734072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0AB3E5A-C03F-8E83-8F19-8561521D09F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40380" y="1181100"/>
            <a:ext cx="5872800" cy="4937760"/>
          </a:xfrm>
        </p:spPr>
        <p:txBody>
          <a:bodyPr/>
          <a:lstStyle/>
          <a:p>
            <a:r>
              <a:rPr lang="en-US" dirty="0"/>
              <a:t>Area vs Time</a:t>
            </a:r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22" name="Γράφημα 21">
            <a:extLst>
              <a:ext uri="{FF2B5EF4-FFF2-40B4-BE49-F238E27FC236}">
                <a16:creationId xmlns:a16="http://schemas.microsoft.com/office/drawing/2014/main" id="{B3BC4166-28E8-43ED-806A-54530FA390A6}"/>
              </a:ext>
            </a:extLst>
          </p:cNvPr>
          <p:cNvGraphicFramePr>
            <a:graphicFrameLocks/>
          </p:cNvGraphicFramePr>
          <p:nvPr/>
        </p:nvGraphicFramePr>
        <p:xfrm>
          <a:off x="3929290" y="2285700"/>
          <a:ext cx="4602997" cy="2725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1226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18A31-FB5B-ED99-615B-7A98BA84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Pareto Curves - Top-Down Synthesis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E6564-01FA-7B49-2C5E-29E488B0D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60B1C-B042-81E6-4DD7-838E0938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6E25C-4F0D-4FCA-6B8C-402EA83B4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C60A13-94E0-82CC-411E-1E976CC3DA8F}"/>
              </a:ext>
            </a:extLst>
          </p:cNvPr>
          <p:cNvSpPr/>
          <p:nvPr/>
        </p:nvSpPr>
        <p:spPr>
          <a:xfrm>
            <a:off x="38100" y="206541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Top-Down Logic Synthesis</a:t>
            </a:r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A1E054-5AC2-B444-9E6F-8079EFDBA90B}"/>
              </a:ext>
            </a:extLst>
          </p:cNvPr>
          <p:cNvSpPr/>
          <p:nvPr/>
        </p:nvSpPr>
        <p:spPr>
          <a:xfrm>
            <a:off x="38100" y="11010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Behavioral Simulation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64974-6304-CF8C-0055-B4E9F606C87D}"/>
              </a:ext>
            </a:extLst>
          </p:cNvPr>
          <p:cNvSpPr/>
          <p:nvPr/>
        </p:nvSpPr>
        <p:spPr>
          <a:xfrm>
            <a:off x="38100" y="30296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Bottom-Up Logic Synthesis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15E73DA-64A6-86D8-DBFA-4D8247E1DEAE}"/>
              </a:ext>
            </a:extLst>
          </p:cNvPr>
          <p:cNvSpPr/>
          <p:nvPr/>
        </p:nvSpPr>
        <p:spPr>
          <a:xfrm>
            <a:off x="38100" y="399389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Synthesis Simulation w/o delay annotation</a:t>
            </a: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4B0E81-8E42-D30E-860A-DB5D71D561CF}"/>
              </a:ext>
            </a:extLst>
          </p:cNvPr>
          <p:cNvSpPr/>
          <p:nvPr/>
        </p:nvSpPr>
        <p:spPr>
          <a:xfrm>
            <a:off x="38100" y="4958060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Synthesis Simulation w/ delay annotation</a:t>
            </a:r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8DC35F-76DA-180F-341D-86BCF7C514FE}"/>
              </a:ext>
            </a:extLst>
          </p:cNvPr>
          <p:cNvSpPr/>
          <p:nvPr/>
        </p:nvSpPr>
        <p:spPr>
          <a:xfrm>
            <a:off x="38100" y="5913347"/>
            <a:ext cx="2434849" cy="92822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Pareto Curve Creation</a:t>
            </a:r>
            <a:endParaRPr lang="en-GB" dirty="0"/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1122377F-CC59-8B83-5C5A-E84A08CABF85}"/>
              </a:ext>
            </a:extLst>
          </p:cNvPr>
          <p:cNvSpPr/>
          <p:nvPr/>
        </p:nvSpPr>
        <p:spPr>
          <a:xfrm rot="5400000">
            <a:off x="2151646" y="1781866"/>
            <a:ext cx="1117646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FC335FDD-AE97-2284-CAFF-45FF9391BFBC}"/>
              </a:ext>
            </a:extLst>
          </p:cNvPr>
          <p:cNvSpPr/>
          <p:nvPr/>
        </p:nvSpPr>
        <p:spPr>
          <a:xfrm rot="5400000">
            <a:off x="2179600" y="2834111"/>
            <a:ext cx="1061738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4C0DFD56-9AEB-6A4C-0E2E-90E49DB2EB21}"/>
              </a:ext>
            </a:extLst>
          </p:cNvPr>
          <p:cNvSpPr/>
          <p:nvPr/>
        </p:nvSpPr>
        <p:spPr>
          <a:xfrm rot="5400000">
            <a:off x="2246352" y="3816838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65F4C93E-A48D-9A97-7370-189626158E90}"/>
              </a:ext>
            </a:extLst>
          </p:cNvPr>
          <p:cNvSpPr/>
          <p:nvPr/>
        </p:nvSpPr>
        <p:spPr>
          <a:xfrm rot="5400000">
            <a:off x="2185193" y="5736991"/>
            <a:ext cx="1050552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7605A31A-E8A8-0655-7BF0-598D7B70549B}"/>
              </a:ext>
            </a:extLst>
          </p:cNvPr>
          <p:cNvSpPr/>
          <p:nvPr/>
        </p:nvSpPr>
        <p:spPr>
          <a:xfrm rot="5400000">
            <a:off x="2246352" y="4734072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0AB3E5A-C03F-8E83-8F19-8561521D09F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40380" y="1181100"/>
            <a:ext cx="5872800" cy="4937760"/>
          </a:xfrm>
        </p:spPr>
        <p:txBody>
          <a:bodyPr/>
          <a:lstStyle/>
          <a:p>
            <a:r>
              <a:rPr lang="en-US" dirty="0"/>
              <a:t>Power vs Time</a:t>
            </a:r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19" name="Γράφημα 18">
            <a:extLst>
              <a:ext uri="{FF2B5EF4-FFF2-40B4-BE49-F238E27FC236}">
                <a16:creationId xmlns:a16="http://schemas.microsoft.com/office/drawing/2014/main" id="{578A1435-9A49-47CD-8BAB-06B4F9F06443}"/>
              </a:ext>
            </a:extLst>
          </p:cNvPr>
          <p:cNvGraphicFramePr>
            <a:graphicFrameLocks/>
          </p:cNvGraphicFramePr>
          <p:nvPr/>
        </p:nvGraphicFramePr>
        <p:xfrm>
          <a:off x="3862234" y="2281723"/>
          <a:ext cx="4602997" cy="2725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1375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18A31-FB5B-ED99-615B-7A98BA84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Pareto Curves - Top-Down Synthesis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E6564-01FA-7B49-2C5E-29E488B0D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60B1C-B042-81E6-4DD7-838E0938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6E25C-4F0D-4FCA-6B8C-402EA83B4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C60A13-94E0-82CC-411E-1E976CC3DA8F}"/>
              </a:ext>
            </a:extLst>
          </p:cNvPr>
          <p:cNvSpPr/>
          <p:nvPr/>
        </p:nvSpPr>
        <p:spPr>
          <a:xfrm>
            <a:off x="38100" y="206541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Top-Down Logic Synthesis</a:t>
            </a:r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A1E054-5AC2-B444-9E6F-8079EFDBA90B}"/>
              </a:ext>
            </a:extLst>
          </p:cNvPr>
          <p:cNvSpPr/>
          <p:nvPr/>
        </p:nvSpPr>
        <p:spPr>
          <a:xfrm>
            <a:off x="38100" y="11010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Behavioral Simulation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64974-6304-CF8C-0055-B4E9F606C87D}"/>
              </a:ext>
            </a:extLst>
          </p:cNvPr>
          <p:cNvSpPr/>
          <p:nvPr/>
        </p:nvSpPr>
        <p:spPr>
          <a:xfrm>
            <a:off x="38100" y="30296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Bottom-Up Logic Synthesis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15E73DA-64A6-86D8-DBFA-4D8247E1DEAE}"/>
              </a:ext>
            </a:extLst>
          </p:cNvPr>
          <p:cNvSpPr/>
          <p:nvPr/>
        </p:nvSpPr>
        <p:spPr>
          <a:xfrm>
            <a:off x="38100" y="399389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Synthesis Simulation w/o delay annotation</a:t>
            </a: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4B0E81-8E42-D30E-860A-DB5D71D561CF}"/>
              </a:ext>
            </a:extLst>
          </p:cNvPr>
          <p:cNvSpPr/>
          <p:nvPr/>
        </p:nvSpPr>
        <p:spPr>
          <a:xfrm>
            <a:off x="38100" y="4958060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Synthesis Simulation w/ delay annotation</a:t>
            </a:r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8DC35F-76DA-180F-341D-86BCF7C514FE}"/>
              </a:ext>
            </a:extLst>
          </p:cNvPr>
          <p:cNvSpPr/>
          <p:nvPr/>
        </p:nvSpPr>
        <p:spPr>
          <a:xfrm>
            <a:off x="38100" y="5913347"/>
            <a:ext cx="2434849" cy="92822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Pareto Curve Creation</a:t>
            </a:r>
            <a:endParaRPr lang="en-GB" dirty="0"/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1122377F-CC59-8B83-5C5A-E84A08CABF85}"/>
              </a:ext>
            </a:extLst>
          </p:cNvPr>
          <p:cNvSpPr/>
          <p:nvPr/>
        </p:nvSpPr>
        <p:spPr>
          <a:xfrm rot="5400000">
            <a:off x="2151646" y="1781866"/>
            <a:ext cx="1117646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FC335FDD-AE97-2284-CAFF-45FF9391BFBC}"/>
              </a:ext>
            </a:extLst>
          </p:cNvPr>
          <p:cNvSpPr/>
          <p:nvPr/>
        </p:nvSpPr>
        <p:spPr>
          <a:xfrm rot="5400000">
            <a:off x="2179600" y="2834111"/>
            <a:ext cx="1061738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4C0DFD56-9AEB-6A4C-0E2E-90E49DB2EB21}"/>
              </a:ext>
            </a:extLst>
          </p:cNvPr>
          <p:cNvSpPr/>
          <p:nvPr/>
        </p:nvSpPr>
        <p:spPr>
          <a:xfrm rot="5400000">
            <a:off x="2246352" y="3816838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65F4C93E-A48D-9A97-7370-189626158E90}"/>
              </a:ext>
            </a:extLst>
          </p:cNvPr>
          <p:cNvSpPr/>
          <p:nvPr/>
        </p:nvSpPr>
        <p:spPr>
          <a:xfrm rot="5400000">
            <a:off x="2185193" y="5736991"/>
            <a:ext cx="1050552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7605A31A-E8A8-0655-7BF0-598D7B70549B}"/>
              </a:ext>
            </a:extLst>
          </p:cNvPr>
          <p:cNvSpPr/>
          <p:nvPr/>
        </p:nvSpPr>
        <p:spPr>
          <a:xfrm rot="5400000">
            <a:off x="2246352" y="4734072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0AB3E5A-C03F-8E83-8F19-8561521D09F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40380" y="1181100"/>
            <a:ext cx="5872800" cy="4937760"/>
          </a:xfrm>
        </p:spPr>
        <p:txBody>
          <a:bodyPr/>
          <a:lstStyle/>
          <a:p>
            <a:r>
              <a:rPr lang="en-GB" dirty="0"/>
              <a:t>Slack vs Time</a:t>
            </a:r>
          </a:p>
          <a:p>
            <a:endParaRPr lang="en-GB" dirty="0"/>
          </a:p>
        </p:txBody>
      </p:sp>
      <p:graphicFrame>
        <p:nvGraphicFramePr>
          <p:cNvPr id="19" name="Γράφημα 18">
            <a:extLst>
              <a:ext uri="{FF2B5EF4-FFF2-40B4-BE49-F238E27FC236}">
                <a16:creationId xmlns:a16="http://schemas.microsoft.com/office/drawing/2014/main" id="{0EB80F4E-5F6B-413C-B4B5-7F77A872244B}"/>
              </a:ext>
            </a:extLst>
          </p:cNvPr>
          <p:cNvGraphicFramePr>
            <a:graphicFrameLocks/>
          </p:cNvGraphicFramePr>
          <p:nvPr/>
        </p:nvGraphicFramePr>
        <p:xfrm>
          <a:off x="3836834" y="2281723"/>
          <a:ext cx="4602996" cy="2725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877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18A31-FB5B-ED99-615B-7A98BA84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Pareto Curves - Bottom-Up Synthesis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E6564-01FA-7B49-2C5E-29E488B0D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60B1C-B042-81E6-4DD7-838E0938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6E25C-4F0D-4FCA-6B8C-402EA83B4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C60A13-94E0-82CC-411E-1E976CC3DA8F}"/>
              </a:ext>
            </a:extLst>
          </p:cNvPr>
          <p:cNvSpPr/>
          <p:nvPr/>
        </p:nvSpPr>
        <p:spPr>
          <a:xfrm>
            <a:off x="38100" y="206541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Top-Down Logic Synthesis</a:t>
            </a:r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A1E054-5AC2-B444-9E6F-8079EFDBA90B}"/>
              </a:ext>
            </a:extLst>
          </p:cNvPr>
          <p:cNvSpPr/>
          <p:nvPr/>
        </p:nvSpPr>
        <p:spPr>
          <a:xfrm>
            <a:off x="38100" y="11010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Behavioral Simulation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64974-6304-CF8C-0055-B4E9F606C87D}"/>
              </a:ext>
            </a:extLst>
          </p:cNvPr>
          <p:cNvSpPr/>
          <p:nvPr/>
        </p:nvSpPr>
        <p:spPr>
          <a:xfrm>
            <a:off x="38100" y="30296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Bottom-Up Logic Synthesis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15E73DA-64A6-86D8-DBFA-4D8247E1DEAE}"/>
              </a:ext>
            </a:extLst>
          </p:cNvPr>
          <p:cNvSpPr/>
          <p:nvPr/>
        </p:nvSpPr>
        <p:spPr>
          <a:xfrm>
            <a:off x="38100" y="399389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Synthesis Simulation w/o delay annotation</a:t>
            </a: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4B0E81-8E42-D30E-860A-DB5D71D561CF}"/>
              </a:ext>
            </a:extLst>
          </p:cNvPr>
          <p:cNvSpPr/>
          <p:nvPr/>
        </p:nvSpPr>
        <p:spPr>
          <a:xfrm>
            <a:off x="38100" y="4958060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Synthesis Simulation w/ delay annotation</a:t>
            </a:r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8DC35F-76DA-180F-341D-86BCF7C514FE}"/>
              </a:ext>
            </a:extLst>
          </p:cNvPr>
          <p:cNvSpPr/>
          <p:nvPr/>
        </p:nvSpPr>
        <p:spPr>
          <a:xfrm>
            <a:off x="38100" y="5913347"/>
            <a:ext cx="2434849" cy="92822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Pareto Curve Creation</a:t>
            </a:r>
            <a:endParaRPr lang="en-GB" dirty="0"/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1122377F-CC59-8B83-5C5A-E84A08CABF85}"/>
              </a:ext>
            </a:extLst>
          </p:cNvPr>
          <p:cNvSpPr/>
          <p:nvPr/>
        </p:nvSpPr>
        <p:spPr>
          <a:xfrm rot="5400000">
            <a:off x="2151646" y="1781866"/>
            <a:ext cx="1117646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FC335FDD-AE97-2284-CAFF-45FF9391BFBC}"/>
              </a:ext>
            </a:extLst>
          </p:cNvPr>
          <p:cNvSpPr/>
          <p:nvPr/>
        </p:nvSpPr>
        <p:spPr>
          <a:xfrm rot="5400000">
            <a:off x="2179600" y="2834111"/>
            <a:ext cx="1061738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4C0DFD56-9AEB-6A4C-0E2E-90E49DB2EB21}"/>
              </a:ext>
            </a:extLst>
          </p:cNvPr>
          <p:cNvSpPr/>
          <p:nvPr/>
        </p:nvSpPr>
        <p:spPr>
          <a:xfrm rot="5400000">
            <a:off x="2246352" y="3816838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65F4C93E-A48D-9A97-7370-189626158E90}"/>
              </a:ext>
            </a:extLst>
          </p:cNvPr>
          <p:cNvSpPr/>
          <p:nvPr/>
        </p:nvSpPr>
        <p:spPr>
          <a:xfrm rot="5400000">
            <a:off x="2185193" y="5736991"/>
            <a:ext cx="1050552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7605A31A-E8A8-0655-7BF0-598D7B70549B}"/>
              </a:ext>
            </a:extLst>
          </p:cNvPr>
          <p:cNvSpPr/>
          <p:nvPr/>
        </p:nvSpPr>
        <p:spPr>
          <a:xfrm rot="5400000">
            <a:off x="2246352" y="4734072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0AB3E5A-C03F-8E83-8F19-8561521D09F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40380" y="1181100"/>
            <a:ext cx="5872800" cy="4937760"/>
          </a:xfrm>
        </p:spPr>
        <p:txBody>
          <a:bodyPr/>
          <a:lstStyle/>
          <a:p>
            <a:r>
              <a:rPr lang="en-US" dirty="0"/>
              <a:t>Area vs Time</a:t>
            </a:r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19" name="Γράφημα 18">
            <a:extLst>
              <a:ext uri="{FF2B5EF4-FFF2-40B4-BE49-F238E27FC236}">
                <a16:creationId xmlns:a16="http://schemas.microsoft.com/office/drawing/2014/main" id="{39B8B04F-647D-4D55-BDA0-D385BBC235C8}"/>
              </a:ext>
            </a:extLst>
          </p:cNvPr>
          <p:cNvGraphicFramePr>
            <a:graphicFrameLocks/>
          </p:cNvGraphicFramePr>
          <p:nvPr/>
        </p:nvGraphicFramePr>
        <p:xfrm>
          <a:off x="3861560" y="2295545"/>
          <a:ext cx="4588164" cy="27518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9818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18A31-FB5B-ED99-615B-7A98BA84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Pareto Curves - Bottom-Up Synthesis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E6564-01FA-7B49-2C5E-29E488B0D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60B1C-B042-81E6-4DD7-838E0938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6E25C-4F0D-4FCA-6B8C-402EA83B4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C60A13-94E0-82CC-411E-1E976CC3DA8F}"/>
              </a:ext>
            </a:extLst>
          </p:cNvPr>
          <p:cNvSpPr/>
          <p:nvPr/>
        </p:nvSpPr>
        <p:spPr>
          <a:xfrm>
            <a:off x="38100" y="206541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Top-Down Logic Synthesis</a:t>
            </a:r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A1E054-5AC2-B444-9E6F-8079EFDBA90B}"/>
              </a:ext>
            </a:extLst>
          </p:cNvPr>
          <p:cNvSpPr/>
          <p:nvPr/>
        </p:nvSpPr>
        <p:spPr>
          <a:xfrm>
            <a:off x="38100" y="11010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Behavioral Simulation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64974-6304-CF8C-0055-B4E9F606C87D}"/>
              </a:ext>
            </a:extLst>
          </p:cNvPr>
          <p:cNvSpPr/>
          <p:nvPr/>
        </p:nvSpPr>
        <p:spPr>
          <a:xfrm>
            <a:off x="38100" y="30296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Bottom-Up Logic Synthesis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15E73DA-64A6-86D8-DBFA-4D8247E1DEAE}"/>
              </a:ext>
            </a:extLst>
          </p:cNvPr>
          <p:cNvSpPr/>
          <p:nvPr/>
        </p:nvSpPr>
        <p:spPr>
          <a:xfrm>
            <a:off x="38100" y="399389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Synthesis Simulation w/o delay annotation</a:t>
            </a: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4B0E81-8E42-D30E-860A-DB5D71D561CF}"/>
              </a:ext>
            </a:extLst>
          </p:cNvPr>
          <p:cNvSpPr/>
          <p:nvPr/>
        </p:nvSpPr>
        <p:spPr>
          <a:xfrm>
            <a:off x="38100" y="4958060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Synthesis Simulation w/ delay annotation</a:t>
            </a:r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8DC35F-76DA-180F-341D-86BCF7C514FE}"/>
              </a:ext>
            </a:extLst>
          </p:cNvPr>
          <p:cNvSpPr/>
          <p:nvPr/>
        </p:nvSpPr>
        <p:spPr>
          <a:xfrm>
            <a:off x="38100" y="5913347"/>
            <a:ext cx="2434849" cy="92822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Pareto Curve Creation</a:t>
            </a:r>
            <a:endParaRPr lang="en-GB" dirty="0"/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1122377F-CC59-8B83-5C5A-E84A08CABF85}"/>
              </a:ext>
            </a:extLst>
          </p:cNvPr>
          <p:cNvSpPr/>
          <p:nvPr/>
        </p:nvSpPr>
        <p:spPr>
          <a:xfrm rot="5400000">
            <a:off x="2151646" y="1781866"/>
            <a:ext cx="1117646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FC335FDD-AE97-2284-CAFF-45FF9391BFBC}"/>
              </a:ext>
            </a:extLst>
          </p:cNvPr>
          <p:cNvSpPr/>
          <p:nvPr/>
        </p:nvSpPr>
        <p:spPr>
          <a:xfrm rot="5400000">
            <a:off x="2179600" y="2834111"/>
            <a:ext cx="1061738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4C0DFD56-9AEB-6A4C-0E2E-90E49DB2EB21}"/>
              </a:ext>
            </a:extLst>
          </p:cNvPr>
          <p:cNvSpPr/>
          <p:nvPr/>
        </p:nvSpPr>
        <p:spPr>
          <a:xfrm rot="5400000">
            <a:off x="2246352" y="3816838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65F4C93E-A48D-9A97-7370-189626158E90}"/>
              </a:ext>
            </a:extLst>
          </p:cNvPr>
          <p:cNvSpPr/>
          <p:nvPr/>
        </p:nvSpPr>
        <p:spPr>
          <a:xfrm rot="5400000">
            <a:off x="2185193" y="5736991"/>
            <a:ext cx="1050552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7605A31A-E8A8-0655-7BF0-598D7B70549B}"/>
              </a:ext>
            </a:extLst>
          </p:cNvPr>
          <p:cNvSpPr/>
          <p:nvPr/>
        </p:nvSpPr>
        <p:spPr>
          <a:xfrm rot="5400000">
            <a:off x="2246352" y="4734072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0AB3E5A-C03F-8E83-8F19-8561521D09F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40380" y="1181100"/>
            <a:ext cx="5872800" cy="4937760"/>
          </a:xfrm>
        </p:spPr>
        <p:txBody>
          <a:bodyPr/>
          <a:lstStyle/>
          <a:p>
            <a:r>
              <a:rPr lang="en-US" dirty="0"/>
              <a:t>Power vs Time</a:t>
            </a:r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19" name="Γράφημα 18">
            <a:extLst>
              <a:ext uri="{FF2B5EF4-FFF2-40B4-BE49-F238E27FC236}">
                <a16:creationId xmlns:a16="http://schemas.microsoft.com/office/drawing/2014/main" id="{901F1251-8AE6-4471-9758-6566B84EDB68}"/>
              </a:ext>
            </a:extLst>
          </p:cNvPr>
          <p:cNvGraphicFramePr>
            <a:graphicFrameLocks/>
          </p:cNvGraphicFramePr>
          <p:nvPr/>
        </p:nvGraphicFramePr>
        <p:xfrm>
          <a:off x="3850785" y="2303719"/>
          <a:ext cx="4590473" cy="27518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3635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18A31-FB5B-ED99-615B-7A98BA84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Pareto Curves - Bottom-Up Synthesis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E6564-01FA-7B49-2C5E-29E488B0D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60B1C-B042-81E6-4DD7-838E0938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6E25C-4F0D-4FCA-6B8C-402EA83B4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C60A13-94E0-82CC-411E-1E976CC3DA8F}"/>
              </a:ext>
            </a:extLst>
          </p:cNvPr>
          <p:cNvSpPr/>
          <p:nvPr/>
        </p:nvSpPr>
        <p:spPr>
          <a:xfrm>
            <a:off x="38100" y="206541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Top-Down Logic Synthesis</a:t>
            </a:r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A1E054-5AC2-B444-9E6F-8079EFDBA90B}"/>
              </a:ext>
            </a:extLst>
          </p:cNvPr>
          <p:cNvSpPr/>
          <p:nvPr/>
        </p:nvSpPr>
        <p:spPr>
          <a:xfrm>
            <a:off x="38100" y="11010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Behavioral Simulation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64974-6304-CF8C-0055-B4E9F606C87D}"/>
              </a:ext>
            </a:extLst>
          </p:cNvPr>
          <p:cNvSpPr/>
          <p:nvPr/>
        </p:nvSpPr>
        <p:spPr>
          <a:xfrm>
            <a:off x="38100" y="30296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Bottom-Up Logic Synthesis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15E73DA-64A6-86D8-DBFA-4D8247E1DEAE}"/>
              </a:ext>
            </a:extLst>
          </p:cNvPr>
          <p:cNvSpPr/>
          <p:nvPr/>
        </p:nvSpPr>
        <p:spPr>
          <a:xfrm>
            <a:off x="38100" y="399389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Synthesis Simulation w/o delay annotation</a:t>
            </a: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4B0E81-8E42-D30E-860A-DB5D71D561CF}"/>
              </a:ext>
            </a:extLst>
          </p:cNvPr>
          <p:cNvSpPr/>
          <p:nvPr/>
        </p:nvSpPr>
        <p:spPr>
          <a:xfrm>
            <a:off x="38100" y="4958060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Synthesis Simulation w/ delay annotation</a:t>
            </a:r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8DC35F-76DA-180F-341D-86BCF7C514FE}"/>
              </a:ext>
            </a:extLst>
          </p:cNvPr>
          <p:cNvSpPr/>
          <p:nvPr/>
        </p:nvSpPr>
        <p:spPr>
          <a:xfrm>
            <a:off x="38100" y="5913347"/>
            <a:ext cx="2434849" cy="92822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Pareto Curve Creation</a:t>
            </a:r>
            <a:endParaRPr lang="en-GB" dirty="0"/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1122377F-CC59-8B83-5C5A-E84A08CABF85}"/>
              </a:ext>
            </a:extLst>
          </p:cNvPr>
          <p:cNvSpPr/>
          <p:nvPr/>
        </p:nvSpPr>
        <p:spPr>
          <a:xfrm rot="5400000">
            <a:off x="2151646" y="1781866"/>
            <a:ext cx="1117646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FC335FDD-AE97-2284-CAFF-45FF9391BFBC}"/>
              </a:ext>
            </a:extLst>
          </p:cNvPr>
          <p:cNvSpPr/>
          <p:nvPr/>
        </p:nvSpPr>
        <p:spPr>
          <a:xfrm rot="5400000">
            <a:off x="2179600" y="2834111"/>
            <a:ext cx="1061738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4C0DFD56-9AEB-6A4C-0E2E-90E49DB2EB21}"/>
              </a:ext>
            </a:extLst>
          </p:cNvPr>
          <p:cNvSpPr/>
          <p:nvPr/>
        </p:nvSpPr>
        <p:spPr>
          <a:xfrm rot="5400000">
            <a:off x="2246352" y="3816838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65F4C93E-A48D-9A97-7370-189626158E90}"/>
              </a:ext>
            </a:extLst>
          </p:cNvPr>
          <p:cNvSpPr/>
          <p:nvPr/>
        </p:nvSpPr>
        <p:spPr>
          <a:xfrm rot="5400000">
            <a:off x="2185193" y="5736991"/>
            <a:ext cx="1050552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7605A31A-E8A8-0655-7BF0-598D7B70549B}"/>
              </a:ext>
            </a:extLst>
          </p:cNvPr>
          <p:cNvSpPr/>
          <p:nvPr/>
        </p:nvSpPr>
        <p:spPr>
          <a:xfrm rot="5400000">
            <a:off x="2246352" y="4734072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0AB3E5A-C03F-8E83-8F19-8561521D09F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40380" y="1181100"/>
            <a:ext cx="5872800" cy="4937760"/>
          </a:xfrm>
        </p:spPr>
        <p:txBody>
          <a:bodyPr/>
          <a:lstStyle/>
          <a:p>
            <a:r>
              <a:rPr lang="en-US" dirty="0"/>
              <a:t>Slack vs Time</a:t>
            </a:r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19" name="Γράφημα 18">
            <a:extLst>
              <a:ext uri="{FF2B5EF4-FFF2-40B4-BE49-F238E27FC236}">
                <a16:creationId xmlns:a16="http://schemas.microsoft.com/office/drawing/2014/main" id="{2AF17CD5-33D2-4BE9-99C6-28020B93FFA5}"/>
              </a:ext>
            </a:extLst>
          </p:cNvPr>
          <p:cNvGraphicFramePr>
            <a:graphicFrameLocks/>
          </p:cNvGraphicFramePr>
          <p:nvPr/>
        </p:nvGraphicFramePr>
        <p:xfrm>
          <a:off x="3815577" y="2292725"/>
          <a:ext cx="4590472" cy="27518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7936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5F470-EDB2-C581-86F8-34B437C4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  <a:endParaRPr lang="en-15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476B5-98F7-EC1E-816D-59D9E13EF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11DB1-BBEA-CE14-8EAF-B93CFB5CA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2EC9F-0BE7-4891-03F9-7F2FA3D1E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2F6DDA-628F-EDA5-A3D8-79F65F9D1780}"/>
              </a:ext>
            </a:extLst>
          </p:cNvPr>
          <p:cNvSpPr/>
          <p:nvPr/>
        </p:nvSpPr>
        <p:spPr>
          <a:xfrm>
            <a:off x="3007125" y="2107009"/>
            <a:ext cx="3129750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Verification</a:t>
            </a:r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A9B9D8-713B-7381-223A-254788CABB03}"/>
              </a:ext>
            </a:extLst>
          </p:cNvPr>
          <p:cNvSpPr/>
          <p:nvPr/>
        </p:nvSpPr>
        <p:spPr>
          <a:xfrm>
            <a:off x="3007125" y="1170550"/>
            <a:ext cx="3129750" cy="90397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Description</a:t>
            </a:r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0E9DBF9-6837-C985-C3AA-6AB7737304AB}"/>
              </a:ext>
            </a:extLst>
          </p:cNvPr>
          <p:cNvSpPr/>
          <p:nvPr/>
        </p:nvSpPr>
        <p:spPr>
          <a:xfrm>
            <a:off x="3007125" y="3071249"/>
            <a:ext cx="3129750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Logic Synthesis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985050-A931-2C47-61EF-E907709EF449}"/>
              </a:ext>
            </a:extLst>
          </p:cNvPr>
          <p:cNvSpPr/>
          <p:nvPr/>
        </p:nvSpPr>
        <p:spPr>
          <a:xfrm>
            <a:off x="3007125" y="4027100"/>
            <a:ext cx="3129750" cy="92822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Placement &amp; Routing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67E09A-ECC7-5068-3093-1DBD2DDC338D}"/>
              </a:ext>
            </a:extLst>
          </p:cNvPr>
          <p:cNvSpPr/>
          <p:nvPr/>
        </p:nvSpPr>
        <p:spPr>
          <a:xfrm>
            <a:off x="3007125" y="4991265"/>
            <a:ext cx="3129750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Post </a:t>
            </a:r>
            <a:r>
              <a:rPr lang="en-GB" dirty="0" err="1"/>
              <a:t>PnR</a:t>
            </a:r>
            <a:r>
              <a:rPr lang="en-GB" dirty="0"/>
              <a:t> </a:t>
            </a:r>
          </a:p>
          <a:p>
            <a:pPr algn="ctr"/>
            <a:r>
              <a:rPr lang="en-GB" dirty="0"/>
              <a:t>Timing &amp; Power Reports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6AF5967-7543-54E9-7AAE-BB8ADD52AB32}"/>
              </a:ext>
            </a:extLst>
          </p:cNvPr>
          <p:cNvSpPr/>
          <p:nvPr/>
        </p:nvSpPr>
        <p:spPr>
          <a:xfrm>
            <a:off x="3007125" y="5954941"/>
            <a:ext cx="3129750" cy="85692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</a:t>
            </a:r>
            <a:r>
              <a:rPr lang="en-US" dirty="0" err="1"/>
              <a:t>PnR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Functional Verification</a:t>
            </a:r>
            <a:endParaRPr lang="en-GB" dirty="0"/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43E462B1-A346-A166-306A-C9970508FD9F}"/>
              </a:ext>
            </a:extLst>
          </p:cNvPr>
          <p:cNvSpPr/>
          <p:nvPr/>
        </p:nvSpPr>
        <p:spPr>
          <a:xfrm rot="5400000">
            <a:off x="5841764" y="1864686"/>
            <a:ext cx="1042329" cy="452107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4FB57677-3377-4368-BE81-3BC90DFB6B8F}"/>
              </a:ext>
            </a:extLst>
          </p:cNvPr>
          <p:cNvSpPr/>
          <p:nvPr/>
        </p:nvSpPr>
        <p:spPr>
          <a:xfrm rot="5400000">
            <a:off x="5840610" y="2887824"/>
            <a:ext cx="1061738" cy="435006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DECE1E22-0C8E-0451-C02D-5842547068B6}"/>
              </a:ext>
            </a:extLst>
          </p:cNvPr>
          <p:cNvSpPr/>
          <p:nvPr/>
        </p:nvSpPr>
        <p:spPr>
          <a:xfrm rot="5400000">
            <a:off x="5907365" y="3870550"/>
            <a:ext cx="928227" cy="435006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1A773598-D10D-8749-F1B6-7F17878BFD91}"/>
              </a:ext>
            </a:extLst>
          </p:cNvPr>
          <p:cNvSpPr/>
          <p:nvPr/>
        </p:nvSpPr>
        <p:spPr>
          <a:xfrm rot="5400000">
            <a:off x="5846203" y="5790704"/>
            <a:ext cx="1050552" cy="435006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0F3EAD6F-0458-5C11-ADE6-5846EC3687B9}"/>
              </a:ext>
            </a:extLst>
          </p:cNvPr>
          <p:cNvSpPr/>
          <p:nvPr/>
        </p:nvSpPr>
        <p:spPr>
          <a:xfrm rot="5400000">
            <a:off x="5907365" y="4787784"/>
            <a:ext cx="928227" cy="435006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68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878B1-1627-34D6-6AC3-85D146C8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Floorplanning</a:t>
            </a:r>
            <a:r>
              <a:rPr lang="en-US" dirty="0"/>
              <a:t> &amp; Power Planning</a:t>
            </a:r>
            <a:endParaRPr lang="en-150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F4E92D3-77FF-0FBB-84B5-F193EDFAE23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819727" y="1222389"/>
            <a:ext cx="5011144" cy="49371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CF23F-3634-2734-7551-D93BF329D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044ED-AD29-C631-2B35-BA976A6F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D860B-BFFF-D4DC-63CE-DB9EAB056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F477DCE0-2F13-0321-54B1-7B715CE22409}"/>
              </a:ext>
            </a:extLst>
          </p:cNvPr>
          <p:cNvSpPr txBox="1">
            <a:spLocks/>
          </p:cNvSpPr>
          <p:nvPr/>
        </p:nvSpPr>
        <p:spPr>
          <a:xfrm>
            <a:off x="612648" y="6356350"/>
            <a:ext cx="880872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684F85-AF29-467A-A53F-1F30592555A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4BD23C-35F7-93CA-B588-4491D6FC29B8}"/>
              </a:ext>
            </a:extLst>
          </p:cNvPr>
          <p:cNvSpPr/>
          <p:nvPr/>
        </p:nvSpPr>
        <p:spPr>
          <a:xfrm>
            <a:off x="38100" y="206541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Placement</a:t>
            </a:r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2A6C513-8CAF-1244-E7F4-5AC0EC294525}"/>
              </a:ext>
            </a:extLst>
          </p:cNvPr>
          <p:cNvSpPr/>
          <p:nvPr/>
        </p:nvSpPr>
        <p:spPr>
          <a:xfrm>
            <a:off x="38100" y="1101055"/>
            <a:ext cx="2434849" cy="92822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Floorplanning</a:t>
            </a:r>
            <a:r>
              <a:rPr lang="en-US" dirty="0"/>
              <a:t> &amp; Power Planning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A534694-323D-8F57-5349-472D48D405D9}"/>
              </a:ext>
            </a:extLst>
          </p:cNvPr>
          <p:cNvSpPr/>
          <p:nvPr/>
        </p:nvSpPr>
        <p:spPr>
          <a:xfrm>
            <a:off x="38100" y="30296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Clock Tree Synthesis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7737D77-9968-E704-97E0-BCCDDEC44F63}"/>
              </a:ext>
            </a:extLst>
          </p:cNvPr>
          <p:cNvSpPr/>
          <p:nvPr/>
        </p:nvSpPr>
        <p:spPr>
          <a:xfrm>
            <a:off x="38100" y="399389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Routing</a:t>
            </a: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DA16A1D-F2D8-FF56-AFA9-DDCF973B01C5}"/>
              </a:ext>
            </a:extLst>
          </p:cNvPr>
          <p:cNvSpPr/>
          <p:nvPr/>
        </p:nvSpPr>
        <p:spPr>
          <a:xfrm>
            <a:off x="38100" y="4958060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DRC Fixing</a:t>
            </a:r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663EFFA-E750-2BBC-3323-D1918D92CE64}"/>
              </a:ext>
            </a:extLst>
          </p:cNvPr>
          <p:cNvSpPr/>
          <p:nvPr/>
        </p:nvSpPr>
        <p:spPr>
          <a:xfrm>
            <a:off x="38100" y="5913347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ECO optimizations</a:t>
            </a:r>
            <a:endParaRPr lang="en-GB" dirty="0"/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D90E26C5-C8B1-12FD-247E-411D9F051853}"/>
              </a:ext>
            </a:extLst>
          </p:cNvPr>
          <p:cNvSpPr/>
          <p:nvPr/>
        </p:nvSpPr>
        <p:spPr>
          <a:xfrm rot="5400000">
            <a:off x="2151646" y="1781866"/>
            <a:ext cx="1117646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BCC78055-9F2A-14E5-E1B3-F6161D1EFB9E}"/>
              </a:ext>
            </a:extLst>
          </p:cNvPr>
          <p:cNvSpPr/>
          <p:nvPr/>
        </p:nvSpPr>
        <p:spPr>
          <a:xfrm rot="5400000">
            <a:off x="2179600" y="2834111"/>
            <a:ext cx="1061738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7D5BA3A1-10EC-8537-07A2-D729AD9C3C0C}"/>
              </a:ext>
            </a:extLst>
          </p:cNvPr>
          <p:cNvSpPr/>
          <p:nvPr/>
        </p:nvSpPr>
        <p:spPr>
          <a:xfrm rot="5400000">
            <a:off x="2246352" y="3816838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56E71CA1-31AB-D6E0-7842-FE63B1A19B17}"/>
              </a:ext>
            </a:extLst>
          </p:cNvPr>
          <p:cNvSpPr/>
          <p:nvPr/>
        </p:nvSpPr>
        <p:spPr>
          <a:xfrm rot="5400000">
            <a:off x="2185193" y="5736991"/>
            <a:ext cx="1050552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AEB0681A-3ADF-849C-04A6-65800CC1A2F9}"/>
              </a:ext>
            </a:extLst>
          </p:cNvPr>
          <p:cNvSpPr/>
          <p:nvPr/>
        </p:nvSpPr>
        <p:spPr>
          <a:xfrm rot="5400000">
            <a:off x="2246352" y="4734072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23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B126-7C99-B2B0-EB67-B5D32CDC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Placement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CA64F-BB8C-6F1C-A680-D6D3689B036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3269F-744C-F2F8-69B0-C5E3F28F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9D29ED-A373-8BC0-DAF8-3B6172548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D6866-0E75-B5BA-2328-832AFC1EF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3FDD3A3-04AE-81CD-12A4-3C0B61013FDD}"/>
              </a:ext>
            </a:extLst>
          </p:cNvPr>
          <p:cNvSpPr txBox="1">
            <a:spLocks/>
          </p:cNvSpPr>
          <p:nvPr/>
        </p:nvSpPr>
        <p:spPr>
          <a:xfrm>
            <a:off x="612648" y="6356350"/>
            <a:ext cx="880872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684F85-AF29-467A-A53F-1F30592555A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03CAE10-960A-8B1C-73E5-9C746EF5D197}"/>
              </a:ext>
            </a:extLst>
          </p:cNvPr>
          <p:cNvSpPr txBox="1">
            <a:spLocks/>
          </p:cNvSpPr>
          <p:nvPr/>
        </p:nvSpPr>
        <p:spPr>
          <a:xfrm>
            <a:off x="612648" y="6356350"/>
            <a:ext cx="880872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684F85-AF29-467A-A53F-1F30592555A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BCE88E-E1FD-23F1-8901-B4141032572B}"/>
              </a:ext>
            </a:extLst>
          </p:cNvPr>
          <p:cNvSpPr/>
          <p:nvPr/>
        </p:nvSpPr>
        <p:spPr>
          <a:xfrm>
            <a:off x="38100" y="2065415"/>
            <a:ext cx="2434849" cy="92822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Placement</a:t>
            </a: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B2B34A-F121-2E16-7EED-4C08241890EF}"/>
              </a:ext>
            </a:extLst>
          </p:cNvPr>
          <p:cNvSpPr/>
          <p:nvPr/>
        </p:nvSpPr>
        <p:spPr>
          <a:xfrm>
            <a:off x="38100" y="11010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Floorplanning</a:t>
            </a:r>
            <a:r>
              <a:rPr lang="en-US" dirty="0"/>
              <a:t> &amp; Power Planning</a:t>
            </a:r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E76159-15AC-16C1-D391-9A280F1ED467}"/>
              </a:ext>
            </a:extLst>
          </p:cNvPr>
          <p:cNvSpPr/>
          <p:nvPr/>
        </p:nvSpPr>
        <p:spPr>
          <a:xfrm>
            <a:off x="38100" y="30296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Clock Tree Synthesis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DCD114-2999-40C9-D49D-964D95B1AA75}"/>
              </a:ext>
            </a:extLst>
          </p:cNvPr>
          <p:cNvSpPr/>
          <p:nvPr/>
        </p:nvSpPr>
        <p:spPr>
          <a:xfrm>
            <a:off x="38100" y="399389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Routing</a:t>
            </a:r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2BECDED-5E79-9150-36E0-2E99061A265A}"/>
              </a:ext>
            </a:extLst>
          </p:cNvPr>
          <p:cNvSpPr/>
          <p:nvPr/>
        </p:nvSpPr>
        <p:spPr>
          <a:xfrm>
            <a:off x="38100" y="4958060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DRC Fixing</a:t>
            </a:r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D1CA88-6C34-4836-6253-566490FC1738}"/>
              </a:ext>
            </a:extLst>
          </p:cNvPr>
          <p:cNvSpPr/>
          <p:nvPr/>
        </p:nvSpPr>
        <p:spPr>
          <a:xfrm>
            <a:off x="38100" y="5913347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ECO optimizations</a:t>
            </a:r>
            <a:endParaRPr lang="en-GB" dirty="0"/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438FCD86-7D1C-BE40-7F86-0152D8001885}"/>
              </a:ext>
            </a:extLst>
          </p:cNvPr>
          <p:cNvSpPr/>
          <p:nvPr/>
        </p:nvSpPr>
        <p:spPr>
          <a:xfrm rot="5400000">
            <a:off x="2151646" y="1781866"/>
            <a:ext cx="1117646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C8AF3811-9956-C691-5DD5-467414482CF2}"/>
              </a:ext>
            </a:extLst>
          </p:cNvPr>
          <p:cNvSpPr/>
          <p:nvPr/>
        </p:nvSpPr>
        <p:spPr>
          <a:xfrm rot="5400000">
            <a:off x="2179600" y="2834111"/>
            <a:ext cx="1061738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4F67CEED-9C2F-682F-2E54-436B031A47D7}"/>
              </a:ext>
            </a:extLst>
          </p:cNvPr>
          <p:cNvSpPr/>
          <p:nvPr/>
        </p:nvSpPr>
        <p:spPr>
          <a:xfrm rot="5400000">
            <a:off x="2246352" y="3816838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E91E0D0A-697E-7477-DFE0-D6791804541A}"/>
              </a:ext>
            </a:extLst>
          </p:cNvPr>
          <p:cNvSpPr/>
          <p:nvPr/>
        </p:nvSpPr>
        <p:spPr>
          <a:xfrm rot="5400000">
            <a:off x="2185193" y="5736991"/>
            <a:ext cx="1050552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2F38827E-D3B4-B8D1-F3B3-C8F3876B19D0}"/>
              </a:ext>
            </a:extLst>
          </p:cNvPr>
          <p:cNvSpPr/>
          <p:nvPr/>
        </p:nvSpPr>
        <p:spPr>
          <a:xfrm rot="5400000">
            <a:off x="2246352" y="4734072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7265CE-E9ED-BC52-67D9-27A477705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266" y="1279470"/>
            <a:ext cx="5634734" cy="559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1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B126-7C99-B2B0-EB67-B5D32CDC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Placement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CA64F-BB8C-6F1C-A680-D6D3689B036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3269F-744C-F2F8-69B0-C5E3F28F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9D29ED-A373-8BC0-DAF8-3B6172548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D6866-0E75-B5BA-2328-832AFC1EF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0FF151-F90F-10EB-39E4-C84B44E9E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57" y="1283516"/>
            <a:ext cx="5674544" cy="5576141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3FDD3A3-04AE-81CD-12A4-3C0B61013FDD}"/>
              </a:ext>
            </a:extLst>
          </p:cNvPr>
          <p:cNvSpPr txBox="1">
            <a:spLocks/>
          </p:cNvSpPr>
          <p:nvPr/>
        </p:nvSpPr>
        <p:spPr>
          <a:xfrm>
            <a:off x="612648" y="6356350"/>
            <a:ext cx="880872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684F85-AF29-467A-A53F-1F30592555A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03CAE10-960A-8B1C-73E5-9C746EF5D197}"/>
              </a:ext>
            </a:extLst>
          </p:cNvPr>
          <p:cNvSpPr txBox="1">
            <a:spLocks/>
          </p:cNvSpPr>
          <p:nvPr/>
        </p:nvSpPr>
        <p:spPr>
          <a:xfrm>
            <a:off x="612648" y="6356350"/>
            <a:ext cx="880872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684F85-AF29-467A-A53F-1F30592555A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BCE88E-E1FD-23F1-8901-B4141032572B}"/>
              </a:ext>
            </a:extLst>
          </p:cNvPr>
          <p:cNvSpPr/>
          <p:nvPr/>
        </p:nvSpPr>
        <p:spPr>
          <a:xfrm>
            <a:off x="38100" y="2065415"/>
            <a:ext cx="2434849" cy="92822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Placement</a:t>
            </a: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B2B34A-F121-2E16-7EED-4C08241890EF}"/>
              </a:ext>
            </a:extLst>
          </p:cNvPr>
          <p:cNvSpPr/>
          <p:nvPr/>
        </p:nvSpPr>
        <p:spPr>
          <a:xfrm>
            <a:off x="38100" y="11010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Floorplanning</a:t>
            </a:r>
            <a:r>
              <a:rPr lang="en-US" dirty="0"/>
              <a:t> &amp; Power Planning</a:t>
            </a:r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E76159-15AC-16C1-D391-9A280F1ED467}"/>
              </a:ext>
            </a:extLst>
          </p:cNvPr>
          <p:cNvSpPr/>
          <p:nvPr/>
        </p:nvSpPr>
        <p:spPr>
          <a:xfrm>
            <a:off x="38100" y="30296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Clock Tree Synthesis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DCD114-2999-40C9-D49D-964D95B1AA75}"/>
              </a:ext>
            </a:extLst>
          </p:cNvPr>
          <p:cNvSpPr/>
          <p:nvPr/>
        </p:nvSpPr>
        <p:spPr>
          <a:xfrm>
            <a:off x="38100" y="399389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Routing</a:t>
            </a:r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2BECDED-5E79-9150-36E0-2E99061A265A}"/>
              </a:ext>
            </a:extLst>
          </p:cNvPr>
          <p:cNvSpPr/>
          <p:nvPr/>
        </p:nvSpPr>
        <p:spPr>
          <a:xfrm>
            <a:off x="38100" y="4958060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DRC Fixing</a:t>
            </a:r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D1CA88-6C34-4836-6253-566490FC1738}"/>
              </a:ext>
            </a:extLst>
          </p:cNvPr>
          <p:cNvSpPr/>
          <p:nvPr/>
        </p:nvSpPr>
        <p:spPr>
          <a:xfrm>
            <a:off x="38100" y="5913347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ECO optimizations</a:t>
            </a:r>
            <a:endParaRPr lang="en-GB" dirty="0"/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438FCD86-7D1C-BE40-7F86-0152D8001885}"/>
              </a:ext>
            </a:extLst>
          </p:cNvPr>
          <p:cNvSpPr/>
          <p:nvPr/>
        </p:nvSpPr>
        <p:spPr>
          <a:xfrm rot="5400000">
            <a:off x="2151646" y="1781866"/>
            <a:ext cx="1117646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C8AF3811-9956-C691-5DD5-467414482CF2}"/>
              </a:ext>
            </a:extLst>
          </p:cNvPr>
          <p:cNvSpPr/>
          <p:nvPr/>
        </p:nvSpPr>
        <p:spPr>
          <a:xfrm rot="5400000">
            <a:off x="2179600" y="2834111"/>
            <a:ext cx="1061738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4F67CEED-9C2F-682F-2E54-436B031A47D7}"/>
              </a:ext>
            </a:extLst>
          </p:cNvPr>
          <p:cNvSpPr/>
          <p:nvPr/>
        </p:nvSpPr>
        <p:spPr>
          <a:xfrm rot="5400000">
            <a:off x="2246352" y="3816838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E91E0D0A-697E-7477-DFE0-D6791804541A}"/>
              </a:ext>
            </a:extLst>
          </p:cNvPr>
          <p:cNvSpPr/>
          <p:nvPr/>
        </p:nvSpPr>
        <p:spPr>
          <a:xfrm rot="5400000">
            <a:off x="2185193" y="5736991"/>
            <a:ext cx="1050552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2F38827E-D3B4-B8D1-F3B3-C8F3876B19D0}"/>
              </a:ext>
            </a:extLst>
          </p:cNvPr>
          <p:cNvSpPr/>
          <p:nvPr/>
        </p:nvSpPr>
        <p:spPr>
          <a:xfrm rot="5400000">
            <a:off x="2246352" y="4734072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661C75-4B32-2B9D-2578-9C425EB4499D}"/>
              </a:ext>
            </a:extLst>
          </p:cNvPr>
          <p:cNvSpPr/>
          <p:nvPr/>
        </p:nvSpPr>
        <p:spPr>
          <a:xfrm>
            <a:off x="4404221" y="1460562"/>
            <a:ext cx="378090" cy="52450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F81AC9-BE86-7B1A-D6D8-6032910039CA}"/>
              </a:ext>
            </a:extLst>
          </p:cNvPr>
          <p:cNvSpPr/>
          <p:nvPr/>
        </p:nvSpPr>
        <p:spPr>
          <a:xfrm>
            <a:off x="7812609" y="1431838"/>
            <a:ext cx="378090" cy="52450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949C211-2D1E-3EFA-CC14-492799F265CB}"/>
              </a:ext>
            </a:extLst>
          </p:cNvPr>
          <p:cNvSpPr/>
          <p:nvPr/>
        </p:nvSpPr>
        <p:spPr>
          <a:xfrm>
            <a:off x="6117684" y="1371376"/>
            <a:ext cx="378090" cy="52450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47691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A7E4-4988-4A7E-B3A3-FB14D2B57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Files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B5367-4286-4193-94F0-B4FEB3B8AB0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project consists of mutually exclusive encipher and decipher blocks</a:t>
            </a:r>
          </a:p>
          <a:p>
            <a:pPr lvl="1"/>
            <a:r>
              <a:rPr lang="en-US" dirty="0"/>
              <a:t>Can be separated and function independently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project’s source files include:</a:t>
            </a:r>
          </a:p>
          <a:p>
            <a:pPr lvl="1"/>
            <a:r>
              <a:rPr lang="en-US" dirty="0"/>
              <a:t>The RTL files for each submodule of the core’s implementation</a:t>
            </a:r>
          </a:p>
          <a:p>
            <a:pPr lvl="1"/>
            <a:r>
              <a:rPr lang="en-US" dirty="0"/>
              <a:t>Separate testbenches for each module</a:t>
            </a:r>
          </a:p>
          <a:p>
            <a:pPr lvl="1"/>
            <a:r>
              <a:rPr lang="en-GB" dirty="0"/>
              <a:t>High-level test models for the AES algorithm parts</a:t>
            </a:r>
          </a:p>
          <a:p>
            <a:pPr lvl="2"/>
            <a:r>
              <a:rPr lang="en-GB" dirty="0"/>
              <a:t>Written in Python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630E4-CD5F-406C-9469-6E9B32DB9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DFECD-0266-4E3D-8B1D-905262508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F9CB2-01E6-42E9-BDB0-03F49C157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28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B126-7C99-B2B0-EB67-B5D32CDC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Placement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CA64F-BB8C-6F1C-A680-D6D3689B03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129094" y="1219200"/>
            <a:ext cx="5847126" cy="4937760"/>
          </a:xfrm>
        </p:spPr>
        <p:txBody>
          <a:bodyPr/>
          <a:lstStyle/>
          <a:p>
            <a:r>
              <a:rPr lang="en-US" dirty="0"/>
              <a:t>Incremental run was needed to fix DRCs</a:t>
            </a:r>
            <a:endParaRPr lang="en-15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3269F-744C-F2F8-69B0-C5E3F28F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9D29ED-A373-8BC0-DAF8-3B6172548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D6866-0E75-B5BA-2328-832AFC1EF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3FDD3A3-04AE-81CD-12A4-3C0B61013FDD}"/>
              </a:ext>
            </a:extLst>
          </p:cNvPr>
          <p:cNvSpPr txBox="1">
            <a:spLocks/>
          </p:cNvSpPr>
          <p:nvPr/>
        </p:nvSpPr>
        <p:spPr>
          <a:xfrm>
            <a:off x="612648" y="6356350"/>
            <a:ext cx="880872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684F85-AF29-467A-A53F-1F30592555A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03CAE10-960A-8B1C-73E5-9C746EF5D197}"/>
              </a:ext>
            </a:extLst>
          </p:cNvPr>
          <p:cNvSpPr txBox="1">
            <a:spLocks/>
          </p:cNvSpPr>
          <p:nvPr/>
        </p:nvSpPr>
        <p:spPr>
          <a:xfrm>
            <a:off x="612648" y="6356350"/>
            <a:ext cx="880872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684F85-AF29-467A-A53F-1F30592555A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BCE88E-E1FD-23F1-8901-B4141032572B}"/>
              </a:ext>
            </a:extLst>
          </p:cNvPr>
          <p:cNvSpPr/>
          <p:nvPr/>
        </p:nvSpPr>
        <p:spPr>
          <a:xfrm>
            <a:off x="38100" y="2065415"/>
            <a:ext cx="2434849" cy="92822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Placement</a:t>
            </a: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B2B34A-F121-2E16-7EED-4C08241890EF}"/>
              </a:ext>
            </a:extLst>
          </p:cNvPr>
          <p:cNvSpPr/>
          <p:nvPr/>
        </p:nvSpPr>
        <p:spPr>
          <a:xfrm>
            <a:off x="38100" y="11010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Floorplanning</a:t>
            </a:r>
            <a:r>
              <a:rPr lang="en-US" dirty="0"/>
              <a:t> &amp; Power Planning</a:t>
            </a:r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E76159-15AC-16C1-D391-9A280F1ED467}"/>
              </a:ext>
            </a:extLst>
          </p:cNvPr>
          <p:cNvSpPr/>
          <p:nvPr/>
        </p:nvSpPr>
        <p:spPr>
          <a:xfrm>
            <a:off x="38100" y="30296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Clock Tree Synthesis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DCD114-2999-40C9-D49D-964D95B1AA75}"/>
              </a:ext>
            </a:extLst>
          </p:cNvPr>
          <p:cNvSpPr/>
          <p:nvPr/>
        </p:nvSpPr>
        <p:spPr>
          <a:xfrm>
            <a:off x="38100" y="399389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Routing</a:t>
            </a:r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2BECDED-5E79-9150-36E0-2E99061A265A}"/>
              </a:ext>
            </a:extLst>
          </p:cNvPr>
          <p:cNvSpPr/>
          <p:nvPr/>
        </p:nvSpPr>
        <p:spPr>
          <a:xfrm>
            <a:off x="38100" y="4958060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DRC Fixing</a:t>
            </a:r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D1CA88-6C34-4836-6253-566490FC1738}"/>
              </a:ext>
            </a:extLst>
          </p:cNvPr>
          <p:cNvSpPr/>
          <p:nvPr/>
        </p:nvSpPr>
        <p:spPr>
          <a:xfrm>
            <a:off x="38100" y="5913347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ECO optimizations</a:t>
            </a:r>
            <a:endParaRPr lang="en-GB" dirty="0"/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438FCD86-7D1C-BE40-7F86-0152D8001885}"/>
              </a:ext>
            </a:extLst>
          </p:cNvPr>
          <p:cNvSpPr/>
          <p:nvPr/>
        </p:nvSpPr>
        <p:spPr>
          <a:xfrm rot="5400000">
            <a:off x="2151646" y="1781866"/>
            <a:ext cx="1117646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C8AF3811-9956-C691-5DD5-467414482CF2}"/>
              </a:ext>
            </a:extLst>
          </p:cNvPr>
          <p:cNvSpPr/>
          <p:nvPr/>
        </p:nvSpPr>
        <p:spPr>
          <a:xfrm rot="5400000">
            <a:off x="2179600" y="2834111"/>
            <a:ext cx="1061738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4F67CEED-9C2F-682F-2E54-436B031A47D7}"/>
              </a:ext>
            </a:extLst>
          </p:cNvPr>
          <p:cNvSpPr/>
          <p:nvPr/>
        </p:nvSpPr>
        <p:spPr>
          <a:xfrm rot="5400000">
            <a:off x="2246352" y="3816838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E91E0D0A-697E-7477-DFE0-D6791804541A}"/>
              </a:ext>
            </a:extLst>
          </p:cNvPr>
          <p:cNvSpPr/>
          <p:nvPr/>
        </p:nvSpPr>
        <p:spPr>
          <a:xfrm rot="5400000">
            <a:off x="2185193" y="5736991"/>
            <a:ext cx="1050552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2F38827E-D3B4-B8D1-F3B3-C8F3876B19D0}"/>
              </a:ext>
            </a:extLst>
          </p:cNvPr>
          <p:cNvSpPr/>
          <p:nvPr/>
        </p:nvSpPr>
        <p:spPr>
          <a:xfrm rot="5400000">
            <a:off x="2246352" y="4734072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E00EAE8-87DD-ECEC-FE18-2BE853C09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522" y="1636775"/>
            <a:ext cx="5358827" cy="522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2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B126-7C99-B2B0-EB67-B5D32CDC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Placement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CA64F-BB8C-6F1C-A680-D6D3689B03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129094" y="1219200"/>
            <a:ext cx="5847126" cy="4937760"/>
          </a:xfrm>
        </p:spPr>
        <p:txBody>
          <a:bodyPr/>
          <a:lstStyle/>
          <a:p>
            <a:r>
              <a:rPr lang="en-US" dirty="0"/>
              <a:t>Incremental run was needed to fix DRCs</a:t>
            </a:r>
            <a:endParaRPr lang="en-15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3269F-744C-F2F8-69B0-C5E3F28F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9D29ED-A373-8BC0-DAF8-3B6172548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D6866-0E75-B5BA-2328-832AFC1EF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3FDD3A3-04AE-81CD-12A4-3C0B61013FDD}"/>
              </a:ext>
            </a:extLst>
          </p:cNvPr>
          <p:cNvSpPr txBox="1">
            <a:spLocks/>
          </p:cNvSpPr>
          <p:nvPr/>
        </p:nvSpPr>
        <p:spPr>
          <a:xfrm>
            <a:off x="612648" y="6356350"/>
            <a:ext cx="880872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684F85-AF29-467A-A53F-1F30592555A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03CAE10-960A-8B1C-73E5-9C746EF5D197}"/>
              </a:ext>
            </a:extLst>
          </p:cNvPr>
          <p:cNvSpPr txBox="1">
            <a:spLocks/>
          </p:cNvSpPr>
          <p:nvPr/>
        </p:nvSpPr>
        <p:spPr>
          <a:xfrm>
            <a:off x="612648" y="6356350"/>
            <a:ext cx="880872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684F85-AF29-467A-A53F-1F30592555A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BCE88E-E1FD-23F1-8901-B4141032572B}"/>
              </a:ext>
            </a:extLst>
          </p:cNvPr>
          <p:cNvSpPr/>
          <p:nvPr/>
        </p:nvSpPr>
        <p:spPr>
          <a:xfrm>
            <a:off x="38100" y="2065415"/>
            <a:ext cx="2434849" cy="92822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Placement</a:t>
            </a: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B2B34A-F121-2E16-7EED-4C08241890EF}"/>
              </a:ext>
            </a:extLst>
          </p:cNvPr>
          <p:cNvSpPr/>
          <p:nvPr/>
        </p:nvSpPr>
        <p:spPr>
          <a:xfrm>
            <a:off x="38100" y="11010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Floorplanning</a:t>
            </a:r>
            <a:r>
              <a:rPr lang="en-US" dirty="0"/>
              <a:t> &amp; Power Planning</a:t>
            </a:r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E76159-15AC-16C1-D391-9A280F1ED467}"/>
              </a:ext>
            </a:extLst>
          </p:cNvPr>
          <p:cNvSpPr/>
          <p:nvPr/>
        </p:nvSpPr>
        <p:spPr>
          <a:xfrm>
            <a:off x="38100" y="30296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Clock Tree Synthesis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DCD114-2999-40C9-D49D-964D95B1AA75}"/>
              </a:ext>
            </a:extLst>
          </p:cNvPr>
          <p:cNvSpPr/>
          <p:nvPr/>
        </p:nvSpPr>
        <p:spPr>
          <a:xfrm>
            <a:off x="38100" y="399389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Routing</a:t>
            </a:r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2BECDED-5E79-9150-36E0-2E99061A265A}"/>
              </a:ext>
            </a:extLst>
          </p:cNvPr>
          <p:cNvSpPr/>
          <p:nvPr/>
        </p:nvSpPr>
        <p:spPr>
          <a:xfrm>
            <a:off x="38100" y="4958060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DRC Fixing</a:t>
            </a:r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D1CA88-6C34-4836-6253-566490FC1738}"/>
              </a:ext>
            </a:extLst>
          </p:cNvPr>
          <p:cNvSpPr/>
          <p:nvPr/>
        </p:nvSpPr>
        <p:spPr>
          <a:xfrm>
            <a:off x="38100" y="5913347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ECO optimizations</a:t>
            </a:r>
            <a:endParaRPr lang="en-GB" dirty="0"/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438FCD86-7D1C-BE40-7F86-0152D8001885}"/>
              </a:ext>
            </a:extLst>
          </p:cNvPr>
          <p:cNvSpPr/>
          <p:nvPr/>
        </p:nvSpPr>
        <p:spPr>
          <a:xfrm rot="5400000">
            <a:off x="2151646" y="1781866"/>
            <a:ext cx="1117646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C8AF3811-9956-C691-5DD5-467414482CF2}"/>
              </a:ext>
            </a:extLst>
          </p:cNvPr>
          <p:cNvSpPr/>
          <p:nvPr/>
        </p:nvSpPr>
        <p:spPr>
          <a:xfrm rot="5400000">
            <a:off x="2179600" y="2834111"/>
            <a:ext cx="1061738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4F67CEED-9C2F-682F-2E54-436B031A47D7}"/>
              </a:ext>
            </a:extLst>
          </p:cNvPr>
          <p:cNvSpPr/>
          <p:nvPr/>
        </p:nvSpPr>
        <p:spPr>
          <a:xfrm rot="5400000">
            <a:off x="2246352" y="3816838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E91E0D0A-697E-7477-DFE0-D6791804541A}"/>
              </a:ext>
            </a:extLst>
          </p:cNvPr>
          <p:cNvSpPr/>
          <p:nvPr/>
        </p:nvSpPr>
        <p:spPr>
          <a:xfrm rot="5400000">
            <a:off x="2185193" y="5736991"/>
            <a:ext cx="1050552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2F38827E-D3B4-B8D1-F3B3-C8F3876B19D0}"/>
              </a:ext>
            </a:extLst>
          </p:cNvPr>
          <p:cNvSpPr/>
          <p:nvPr/>
        </p:nvSpPr>
        <p:spPr>
          <a:xfrm rot="5400000">
            <a:off x="2246352" y="4734072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B75047-6A87-B8C1-925E-998933058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075" y="1643582"/>
            <a:ext cx="5161518" cy="521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2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B126-7C99-B2B0-EB67-B5D32CDC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Tree Synthesis</a:t>
            </a:r>
            <a:endParaRPr lang="en-15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3269F-744C-F2F8-69B0-C5E3F28F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9D29ED-A373-8BC0-DAF8-3B6172548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D6866-0E75-B5BA-2328-832AFC1EF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3FDD3A3-04AE-81CD-12A4-3C0B61013FDD}"/>
              </a:ext>
            </a:extLst>
          </p:cNvPr>
          <p:cNvSpPr txBox="1">
            <a:spLocks/>
          </p:cNvSpPr>
          <p:nvPr/>
        </p:nvSpPr>
        <p:spPr>
          <a:xfrm>
            <a:off x="612648" y="6356350"/>
            <a:ext cx="880872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684F85-AF29-467A-A53F-1F30592555A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03CAE10-960A-8B1C-73E5-9C746EF5D197}"/>
              </a:ext>
            </a:extLst>
          </p:cNvPr>
          <p:cNvSpPr txBox="1">
            <a:spLocks/>
          </p:cNvSpPr>
          <p:nvPr/>
        </p:nvSpPr>
        <p:spPr>
          <a:xfrm>
            <a:off x="612648" y="6356350"/>
            <a:ext cx="880872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684F85-AF29-467A-A53F-1F30592555A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BCE88E-E1FD-23F1-8901-B4141032572B}"/>
              </a:ext>
            </a:extLst>
          </p:cNvPr>
          <p:cNvSpPr/>
          <p:nvPr/>
        </p:nvSpPr>
        <p:spPr>
          <a:xfrm>
            <a:off x="38100" y="206541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Placement</a:t>
            </a: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B2B34A-F121-2E16-7EED-4C08241890EF}"/>
              </a:ext>
            </a:extLst>
          </p:cNvPr>
          <p:cNvSpPr/>
          <p:nvPr/>
        </p:nvSpPr>
        <p:spPr>
          <a:xfrm>
            <a:off x="38100" y="11010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Floorplanning</a:t>
            </a:r>
            <a:r>
              <a:rPr lang="en-US" dirty="0"/>
              <a:t> &amp; Power Planning</a:t>
            </a:r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E76159-15AC-16C1-D391-9A280F1ED467}"/>
              </a:ext>
            </a:extLst>
          </p:cNvPr>
          <p:cNvSpPr/>
          <p:nvPr/>
        </p:nvSpPr>
        <p:spPr>
          <a:xfrm>
            <a:off x="38100" y="3029655"/>
            <a:ext cx="2434849" cy="92822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Clock Tree Synthesis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DCD114-2999-40C9-D49D-964D95B1AA75}"/>
              </a:ext>
            </a:extLst>
          </p:cNvPr>
          <p:cNvSpPr/>
          <p:nvPr/>
        </p:nvSpPr>
        <p:spPr>
          <a:xfrm>
            <a:off x="38100" y="399389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Routing</a:t>
            </a:r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2BECDED-5E79-9150-36E0-2E99061A265A}"/>
              </a:ext>
            </a:extLst>
          </p:cNvPr>
          <p:cNvSpPr/>
          <p:nvPr/>
        </p:nvSpPr>
        <p:spPr>
          <a:xfrm>
            <a:off x="38100" y="4958060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DRC Fixing</a:t>
            </a:r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D1CA88-6C34-4836-6253-566490FC1738}"/>
              </a:ext>
            </a:extLst>
          </p:cNvPr>
          <p:cNvSpPr/>
          <p:nvPr/>
        </p:nvSpPr>
        <p:spPr>
          <a:xfrm>
            <a:off x="38100" y="5913347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ECO optimizations</a:t>
            </a:r>
            <a:endParaRPr lang="en-GB" dirty="0"/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438FCD86-7D1C-BE40-7F86-0152D8001885}"/>
              </a:ext>
            </a:extLst>
          </p:cNvPr>
          <p:cNvSpPr/>
          <p:nvPr/>
        </p:nvSpPr>
        <p:spPr>
          <a:xfrm rot="5400000">
            <a:off x="2151646" y="1781866"/>
            <a:ext cx="1117646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C8AF3811-9956-C691-5DD5-467414482CF2}"/>
              </a:ext>
            </a:extLst>
          </p:cNvPr>
          <p:cNvSpPr/>
          <p:nvPr/>
        </p:nvSpPr>
        <p:spPr>
          <a:xfrm rot="5400000">
            <a:off x="2179600" y="2834111"/>
            <a:ext cx="1061738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4F67CEED-9C2F-682F-2E54-436B031A47D7}"/>
              </a:ext>
            </a:extLst>
          </p:cNvPr>
          <p:cNvSpPr/>
          <p:nvPr/>
        </p:nvSpPr>
        <p:spPr>
          <a:xfrm rot="5400000">
            <a:off x="2246352" y="3816838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E91E0D0A-697E-7477-DFE0-D6791804541A}"/>
              </a:ext>
            </a:extLst>
          </p:cNvPr>
          <p:cNvSpPr/>
          <p:nvPr/>
        </p:nvSpPr>
        <p:spPr>
          <a:xfrm rot="5400000">
            <a:off x="2185193" y="5736991"/>
            <a:ext cx="1050552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2F38827E-D3B4-B8D1-F3B3-C8F3876B19D0}"/>
              </a:ext>
            </a:extLst>
          </p:cNvPr>
          <p:cNvSpPr/>
          <p:nvPr/>
        </p:nvSpPr>
        <p:spPr>
          <a:xfrm rot="5400000">
            <a:off x="2246352" y="4734072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9A4C7F95-7BE7-B859-3DF4-6A4920CA7F6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396171" y="1249960"/>
            <a:ext cx="5747830" cy="5608040"/>
          </a:xfrm>
        </p:spPr>
      </p:pic>
    </p:spTree>
    <p:extLst>
      <p:ext uri="{BB962C8B-B14F-4D97-AF65-F5344CB8AC3E}">
        <p14:creationId xmlns:p14="http://schemas.microsoft.com/office/powerpoint/2010/main" val="226580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B126-7C99-B2B0-EB67-B5D32CDC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  <a:endParaRPr lang="en-15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3269F-744C-F2F8-69B0-C5E3F28F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9D29ED-A373-8BC0-DAF8-3B6172548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D6866-0E75-B5BA-2328-832AFC1EF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3FDD3A3-04AE-81CD-12A4-3C0B61013FDD}"/>
              </a:ext>
            </a:extLst>
          </p:cNvPr>
          <p:cNvSpPr txBox="1">
            <a:spLocks/>
          </p:cNvSpPr>
          <p:nvPr/>
        </p:nvSpPr>
        <p:spPr>
          <a:xfrm>
            <a:off x="612648" y="6356350"/>
            <a:ext cx="880872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684F85-AF29-467A-A53F-1F30592555A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03CAE10-960A-8B1C-73E5-9C746EF5D197}"/>
              </a:ext>
            </a:extLst>
          </p:cNvPr>
          <p:cNvSpPr txBox="1">
            <a:spLocks/>
          </p:cNvSpPr>
          <p:nvPr/>
        </p:nvSpPr>
        <p:spPr>
          <a:xfrm>
            <a:off x="612648" y="6356350"/>
            <a:ext cx="880872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684F85-AF29-467A-A53F-1F30592555A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BCE88E-E1FD-23F1-8901-B4141032572B}"/>
              </a:ext>
            </a:extLst>
          </p:cNvPr>
          <p:cNvSpPr/>
          <p:nvPr/>
        </p:nvSpPr>
        <p:spPr>
          <a:xfrm>
            <a:off x="38100" y="206541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Placement</a:t>
            </a: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B2B34A-F121-2E16-7EED-4C08241890EF}"/>
              </a:ext>
            </a:extLst>
          </p:cNvPr>
          <p:cNvSpPr/>
          <p:nvPr/>
        </p:nvSpPr>
        <p:spPr>
          <a:xfrm>
            <a:off x="38100" y="11010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Floorplanning</a:t>
            </a:r>
            <a:r>
              <a:rPr lang="en-US" dirty="0"/>
              <a:t> &amp; Power Planning</a:t>
            </a:r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E76159-15AC-16C1-D391-9A280F1ED467}"/>
              </a:ext>
            </a:extLst>
          </p:cNvPr>
          <p:cNvSpPr/>
          <p:nvPr/>
        </p:nvSpPr>
        <p:spPr>
          <a:xfrm>
            <a:off x="38100" y="30296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Clock Tree Synthesis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DCD114-2999-40C9-D49D-964D95B1AA75}"/>
              </a:ext>
            </a:extLst>
          </p:cNvPr>
          <p:cNvSpPr/>
          <p:nvPr/>
        </p:nvSpPr>
        <p:spPr>
          <a:xfrm>
            <a:off x="38100" y="3993895"/>
            <a:ext cx="2434849" cy="92822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Routing</a:t>
            </a:r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2BECDED-5E79-9150-36E0-2E99061A265A}"/>
              </a:ext>
            </a:extLst>
          </p:cNvPr>
          <p:cNvSpPr/>
          <p:nvPr/>
        </p:nvSpPr>
        <p:spPr>
          <a:xfrm>
            <a:off x="38100" y="4958060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DRC Fixing</a:t>
            </a:r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D1CA88-6C34-4836-6253-566490FC1738}"/>
              </a:ext>
            </a:extLst>
          </p:cNvPr>
          <p:cNvSpPr/>
          <p:nvPr/>
        </p:nvSpPr>
        <p:spPr>
          <a:xfrm>
            <a:off x="38100" y="5913347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ECO optimizations</a:t>
            </a:r>
            <a:endParaRPr lang="en-GB" dirty="0"/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438FCD86-7D1C-BE40-7F86-0152D8001885}"/>
              </a:ext>
            </a:extLst>
          </p:cNvPr>
          <p:cNvSpPr/>
          <p:nvPr/>
        </p:nvSpPr>
        <p:spPr>
          <a:xfrm rot="5400000">
            <a:off x="2151646" y="1781866"/>
            <a:ext cx="1117646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C8AF3811-9956-C691-5DD5-467414482CF2}"/>
              </a:ext>
            </a:extLst>
          </p:cNvPr>
          <p:cNvSpPr/>
          <p:nvPr/>
        </p:nvSpPr>
        <p:spPr>
          <a:xfrm rot="5400000">
            <a:off x="2179600" y="2834111"/>
            <a:ext cx="1061738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4F67CEED-9C2F-682F-2E54-436B031A47D7}"/>
              </a:ext>
            </a:extLst>
          </p:cNvPr>
          <p:cNvSpPr/>
          <p:nvPr/>
        </p:nvSpPr>
        <p:spPr>
          <a:xfrm rot="5400000">
            <a:off x="2246352" y="3816838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E91E0D0A-697E-7477-DFE0-D6791804541A}"/>
              </a:ext>
            </a:extLst>
          </p:cNvPr>
          <p:cNvSpPr/>
          <p:nvPr/>
        </p:nvSpPr>
        <p:spPr>
          <a:xfrm rot="5400000">
            <a:off x="2185193" y="5736991"/>
            <a:ext cx="1050552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2F38827E-D3B4-B8D1-F3B3-C8F3876B19D0}"/>
              </a:ext>
            </a:extLst>
          </p:cNvPr>
          <p:cNvSpPr/>
          <p:nvPr/>
        </p:nvSpPr>
        <p:spPr>
          <a:xfrm rot="5400000">
            <a:off x="2246352" y="4734072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AF9061-5910-38A1-D917-AF06407BB89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15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77EEA31-FE55-500C-52CA-797323FA1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789" y="1252316"/>
            <a:ext cx="5745211" cy="560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8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B126-7C99-B2B0-EB67-B5D32CDC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DRC Fixing</a:t>
            </a:r>
            <a:endParaRPr lang="en-15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3269F-744C-F2F8-69B0-C5E3F28F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9D29ED-A373-8BC0-DAF8-3B6172548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D6866-0E75-B5BA-2328-832AFC1EF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3FDD3A3-04AE-81CD-12A4-3C0B61013FDD}"/>
              </a:ext>
            </a:extLst>
          </p:cNvPr>
          <p:cNvSpPr txBox="1">
            <a:spLocks/>
          </p:cNvSpPr>
          <p:nvPr/>
        </p:nvSpPr>
        <p:spPr>
          <a:xfrm>
            <a:off x="612648" y="6356350"/>
            <a:ext cx="880872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684F85-AF29-467A-A53F-1F30592555A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03CAE10-960A-8B1C-73E5-9C746EF5D197}"/>
              </a:ext>
            </a:extLst>
          </p:cNvPr>
          <p:cNvSpPr txBox="1">
            <a:spLocks/>
          </p:cNvSpPr>
          <p:nvPr/>
        </p:nvSpPr>
        <p:spPr>
          <a:xfrm>
            <a:off x="612648" y="6356350"/>
            <a:ext cx="880872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684F85-AF29-467A-A53F-1F30592555A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BCE88E-E1FD-23F1-8901-B4141032572B}"/>
              </a:ext>
            </a:extLst>
          </p:cNvPr>
          <p:cNvSpPr/>
          <p:nvPr/>
        </p:nvSpPr>
        <p:spPr>
          <a:xfrm>
            <a:off x="38100" y="206541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Placement</a:t>
            </a: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B2B34A-F121-2E16-7EED-4C08241890EF}"/>
              </a:ext>
            </a:extLst>
          </p:cNvPr>
          <p:cNvSpPr/>
          <p:nvPr/>
        </p:nvSpPr>
        <p:spPr>
          <a:xfrm>
            <a:off x="38100" y="11010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Floorplanning</a:t>
            </a:r>
            <a:r>
              <a:rPr lang="en-US" dirty="0"/>
              <a:t> &amp; Power Planning</a:t>
            </a:r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E76159-15AC-16C1-D391-9A280F1ED467}"/>
              </a:ext>
            </a:extLst>
          </p:cNvPr>
          <p:cNvSpPr/>
          <p:nvPr/>
        </p:nvSpPr>
        <p:spPr>
          <a:xfrm>
            <a:off x="38100" y="30296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Clock Tree Synthesis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DCD114-2999-40C9-D49D-964D95B1AA75}"/>
              </a:ext>
            </a:extLst>
          </p:cNvPr>
          <p:cNvSpPr/>
          <p:nvPr/>
        </p:nvSpPr>
        <p:spPr>
          <a:xfrm>
            <a:off x="38100" y="399389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Routing</a:t>
            </a:r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2BECDED-5E79-9150-36E0-2E99061A265A}"/>
              </a:ext>
            </a:extLst>
          </p:cNvPr>
          <p:cNvSpPr/>
          <p:nvPr/>
        </p:nvSpPr>
        <p:spPr>
          <a:xfrm>
            <a:off x="38100" y="4958060"/>
            <a:ext cx="2434849" cy="92822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DRC Fixing</a:t>
            </a:r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D1CA88-6C34-4836-6253-566490FC1738}"/>
              </a:ext>
            </a:extLst>
          </p:cNvPr>
          <p:cNvSpPr/>
          <p:nvPr/>
        </p:nvSpPr>
        <p:spPr>
          <a:xfrm>
            <a:off x="38100" y="5913347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ECO optimizations</a:t>
            </a:r>
            <a:endParaRPr lang="en-GB" dirty="0"/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438FCD86-7D1C-BE40-7F86-0152D8001885}"/>
              </a:ext>
            </a:extLst>
          </p:cNvPr>
          <p:cNvSpPr/>
          <p:nvPr/>
        </p:nvSpPr>
        <p:spPr>
          <a:xfrm rot="5400000">
            <a:off x="2151646" y="1781866"/>
            <a:ext cx="1117646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C8AF3811-9956-C691-5DD5-467414482CF2}"/>
              </a:ext>
            </a:extLst>
          </p:cNvPr>
          <p:cNvSpPr/>
          <p:nvPr/>
        </p:nvSpPr>
        <p:spPr>
          <a:xfrm rot="5400000">
            <a:off x="2179600" y="2834111"/>
            <a:ext cx="1061738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4F67CEED-9C2F-682F-2E54-436B031A47D7}"/>
              </a:ext>
            </a:extLst>
          </p:cNvPr>
          <p:cNvSpPr/>
          <p:nvPr/>
        </p:nvSpPr>
        <p:spPr>
          <a:xfrm rot="5400000">
            <a:off x="2246352" y="3816838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E91E0D0A-697E-7477-DFE0-D6791804541A}"/>
              </a:ext>
            </a:extLst>
          </p:cNvPr>
          <p:cNvSpPr/>
          <p:nvPr/>
        </p:nvSpPr>
        <p:spPr>
          <a:xfrm rot="5400000">
            <a:off x="2185193" y="5736991"/>
            <a:ext cx="1050552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2F38827E-D3B4-B8D1-F3B3-C8F3876B19D0}"/>
              </a:ext>
            </a:extLst>
          </p:cNvPr>
          <p:cNvSpPr/>
          <p:nvPr/>
        </p:nvSpPr>
        <p:spPr>
          <a:xfrm rot="5400000">
            <a:off x="2246352" y="4734072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B5BDBD8-D30F-0594-08DC-8C330FD22BB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129094" y="1219200"/>
            <a:ext cx="5847126" cy="4937760"/>
          </a:xfrm>
        </p:spPr>
        <p:txBody>
          <a:bodyPr/>
          <a:lstStyle/>
          <a:p>
            <a:r>
              <a:rPr lang="en-US" dirty="0"/>
              <a:t>Added vias where each power stripe intersects with its respecting powerline to fix the DRCs </a:t>
            </a:r>
            <a:endParaRPr lang="en-1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35F748-D75B-411F-C759-1284D219C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991" y="2437842"/>
            <a:ext cx="4471332" cy="442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6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B126-7C99-B2B0-EB67-B5D32CDC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 optimizations</a:t>
            </a:r>
            <a:endParaRPr lang="en-15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3269F-744C-F2F8-69B0-C5E3F28F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9D29ED-A373-8BC0-DAF8-3B6172548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D6866-0E75-B5BA-2328-832AFC1EF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3FDD3A3-04AE-81CD-12A4-3C0B61013FDD}"/>
              </a:ext>
            </a:extLst>
          </p:cNvPr>
          <p:cNvSpPr txBox="1">
            <a:spLocks/>
          </p:cNvSpPr>
          <p:nvPr/>
        </p:nvSpPr>
        <p:spPr>
          <a:xfrm>
            <a:off x="612648" y="6356350"/>
            <a:ext cx="880872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684F85-AF29-467A-A53F-1F30592555A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03CAE10-960A-8B1C-73E5-9C746EF5D197}"/>
              </a:ext>
            </a:extLst>
          </p:cNvPr>
          <p:cNvSpPr txBox="1">
            <a:spLocks/>
          </p:cNvSpPr>
          <p:nvPr/>
        </p:nvSpPr>
        <p:spPr>
          <a:xfrm>
            <a:off x="612648" y="6356350"/>
            <a:ext cx="880872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684F85-AF29-467A-A53F-1F30592555A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BCE88E-E1FD-23F1-8901-B4141032572B}"/>
              </a:ext>
            </a:extLst>
          </p:cNvPr>
          <p:cNvSpPr/>
          <p:nvPr/>
        </p:nvSpPr>
        <p:spPr>
          <a:xfrm>
            <a:off x="38100" y="206541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Placement</a:t>
            </a: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B2B34A-F121-2E16-7EED-4C08241890EF}"/>
              </a:ext>
            </a:extLst>
          </p:cNvPr>
          <p:cNvSpPr/>
          <p:nvPr/>
        </p:nvSpPr>
        <p:spPr>
          <a:xfrm>
            <a:off x="38100" y="11010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Floorplanning</a:t>
            </a:r>
            <a:r>
              <a:rPr lang="en-US" dirty="0"/>
              <a:t> &amp; Power Planning</a:t>
            </a:r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E76159-15AC-16C1-D391-9A280F1ED467}"/>
              </a:ext>
            </a:extLst>
          </p:cNvPr>
          <p:cNvSpPr/>
          <p:nvPr/>
        </p:nvSpPr>
        <p:spPr>
          <a:xfrm>
            <a:off x="38100" y="302965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Clock Tree Synthesis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DCD114-2999-40C9-D49D-964D95B1AA75}"/>
              </a:ext>
            </a:extLst>
          </p:cNvPr>
          <p:cNvSpPr/>
          <p:nvPr/>
        </p:nvSpPr>
        <p:spPr>
          <a:xfrm>
            <a:off x="38100" y="3993895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Routing</a:t>
            </a:r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2BECDED-5E79-9150-36E0-2E99061A265A}"/>
              </a:ext>
            </a:extLst>
          </p:cNvPr>
          <p:cNvSpPr/>
          <p:nvPr/>
        </p:nvSpPr>
        <p:spPr>
          <a:xfrm>
            <a:off x="38100" y="4958060"/>
            <a:ext cx="2434849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DRC Fixing</a:t>
            </a:r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D1CA88-6C34-4836-6253-566490FC1738}"/>
              </a:ext>
            </a:extLst>
          </p:cNvPr>
          <p:cNvSpPr/>
          <p:nvPr/>
        </p:nvSpPr>
        <p:spPr>
          <a:xfrm>
            <a:off x="38100" y="5913347"/>
            <a:ext cx="2434849" cy="92822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ECO optimizations</a:t>
            </a:r>
            <a:endParaRPr lang="en-GB" dirty="0"/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438FCD86-7D1C-BE40-7F86-0152D8001885}"/>
              </a:ext>
            </a:extLst>
          </p:cNvPr>
          <p:cNvSpPr/>
          <p:nvPr/>
        </p:nvSpPr>
        <p:spPr>
          <a:xfrm rot="5400000">
            <a:off x="2151646" y="1781866"/>
            <a:ext cx="1117646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C8AF3811-9956-C691-5DD5-467414482CF2}"/>
              </a:ext>
            </a:extLst>
          </p:cNvPr>
          <p:cNvSpPr/>
          <p:nvPr/>
        </p:nvSpPr>
        <p:spPr>
          <a:xfrm rot="5400000">
            <a:off x="2179600" y="2834111"/>
            <a:ext cx="1061738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4F67CEED-9C2F-682F-2E54-436B031A47D7}"/>
              </a:ext>
            </a:extLst>
          </p:cNvPr>
          <p:cNvSpPr/>
          <p:nvPr/>
        </p:nvSpPr>
        <p:spPr>
          <a:xfrm rot="5400000">
            <a:off x="2246352" y="3816838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E91E0D0A-697E-7477-DFE0-D6791804541A}"/>
              </a:ext>
            </a:extLst>
          </p:cNvPr>
          <p:cNvSpPr/>
          <p:nvPr/>
        </p:nvSpPr>
        <p:spPr>
          <a:xfrm rot="5400000">
            <a:off x="2185193" y="5736991"/>
            <a:ext cx="1050552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2F38827E-D3B4-B8D1-F3B3-C8F3876B19D0}"/>
              </a:ext>
            </a:extLst>
          </p:cNvPr>
          <p:cNvSpPr/>
          <p:nvPr/>
        </p:nvSpPr>
        <p:spPr>
          <a:xfrm rot="5400000">
            <a:off x="2246352" y="4734072"/>
            <a:ext cx="928227" cy="47503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B5BDBD8-D30F-0594-08DC-8C330FD22BB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129094" y="1219200"/>
            <a:ext cx="5847126" cy="4937760"/>
          </a:xfrm>
        </p:spPr>
        <p:txBody>
          <a:bodyPr/>
          <a:lstStyle/>
          <a:p>
            <a:r>
              <a:rPr lang="en-US" dirty="0"/>
              <a:t>ECO optimization round was necessary since our design did not meet hold timing</a:t>
            </a:r>
            <a:endParaRPr lang="en-150" dirty="0"/>
          </a:p>
        </p:txBody>
      </p:sp>
      <p:pic>
        <p:nvPicPr>
          <p:cNvPr id="23" name="Εικόνα 17">
            <a:extLst>
              <a:ext uri="{FF2B5EF4-FFF2-40B4-BE49-F238E27FC236}">
                <a16:creationId xmlns:a16="http://schemas.microsoft.com/office/drawing/2014/main" id="{EA3E2B03-B9DC-38A7-3C8E-B4BF58461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366" y="2425983"/>
            <a:ext cx="4481322" cy="443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1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D52CB-4827-AAAE-EDF6-67FA5DE14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Routed Design</a:t>
            </a:r>
            <a:endParaRPr lang="en-15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0AC68-4ECE-9DBD-035C-A0B7B3A7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82E18A-0F2D-0339-5468-BD8BEBAA1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D4F55A-507A-EDE5-800A-452635B88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pic>
        <p:nvPicPr>
          <p:cNvPr id="7" name="Εικόνα 17">
            <a:extLst>
              <a:ext uri="{FF2B5EF4-FFF2-40B4-BE49-F238E27FC236}">
                <a16:creationId xmlns:a16="http://schemas.microsoft.com/office/drawing/2014/main" id="{854787CA-01D9-4016-8450-9BAE277E604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13302" y="1203508"/>
            <a:ext cx="5717396" cy="565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1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5F470-EDB2-C581-86F8-34B437C4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  <a:endParaRPr lang="en-15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476B5-98F7-EC1E-816D-59D9E13EF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11DB1-BBEA-CE14-8EAF-B93CFB5CA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2EC9F-0BE7-4891-03F9-7F2FA3D1E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2F6DDA-628F-EDA5-A3D8-79F65F9D1780}"/>
              </a:ext>
            </a:extLst>
          </p:cNvPr>
          <p:cNvSpPr/>
          <p:nvPr/>
        </p:nvSpPr>
        <p:spPr>
          <a:xfrm>
            <a:off x="3007125" y="2107009"/>
            <a:ext cx="3129750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Verification</a:t>
            </a:r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A9B9D8-713B-7381-223A-254788CABB03}"/>
              </a:ext>
            </a:extLst>
          </p:cNvPr>
          <p:cNvSpPr/>
          <p:nvPr/>
        </p:nvSpPr>
        <p:spPr>
          <a:xfrm>
            <a:off x="3007125" y="1170550"/>
            <a:ext cx="3129750" cy="90397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Description</a:t>
            </a:r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0E9DBF9-6837-C985-C3AA-6AB7737304AB}"/>
              </a:ext>
            </a:extLst>
          </p:cNvPr>
          <p:cNvSpPr/>
          <p:nvPr/>
        </p:nvSpPr>
        <p:spPr>
          <a:xfrm>
            <a:off x="3007125" y="3071249"/>
            <a:ext cx="3129750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Logic Synthesis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985050-A931-2C47-61EF-E907709EF449}"/>
              </a:ext>
            </a:extLst>
          </p:cNvPr>
          <p:cNvSpPr/>
          <p:nvPr/>
        </p:nvSpPr>
        <p:spPr>
          <a:xfrm>
            <a:off x="3007125" y="4027100"/>
            <a:ext cx="3129750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Placement &amp; Routing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67E09A-ECC7-5068-3093-1DBD2DDC338D}"/>
              </a:ext>
            </a:extLst>
          </p:cNvPr>
          <p:cNvSpPr/>
          <p:nvPr/>
        </p:nvSpPr>
        <p:spPr>
          <a:xfrm>
            <a:off x="3007125" y="4991265"/>
            <a:ext cx="3129750" cy="92822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Post </a:t>
            </a:r>
            <a:r>
              <a:rPr lang="en-GB" dirty="0" err="1"/>
              <a:t>PnR</a:t>
            </a:r>
            <a:r>
              <a:rPr lang="en-GB" dirty="0"/>
              <a:t> </a:t>
            </a:r>
          </a:p>
          <a:p>
            <a:pPr algn="ctr"/>
            <a:r>
              <a:rPr lang="en-GB" dirty="0"/>
              <a:t>Timing &amp; Power Reports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6AF5967-7543-54E9-7AAE-BB8ADD52AB32}"/>
              </a:ext>
            </a:extLst>
          </p:cNvPr>
          <p:cNvSpPr/>
          <p:nvPr/>
        </p:nvSpPr>
        <p:spPr>
          <a:xfrm>
            <a:off x="3007125" y="5954941"/>
            <a:ext cx="3129750" cy="85692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</a:t>
            </a:r>
            <a:r>
              <a:rPr lang="en-US" dirty="0" err="1"/>
              <a:t>PnR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Functional Verification</a:t>
            </a:r>
            <a:endParaRPr lang="en-GB" dirty="0"/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43E462B1-A346-A166-306A-C9970508FD9F}"/>
              </a:ext>
            </a:extLst>
          </p:cNvPr>
          <p:cNvSpPr/>
          <p:nvPr/>
        </p:nvSpPr>
        <p:spPr>
          <a:xfrm rot="5400000">
            <a:off x="5841764" y="1864686"/>
            <a:ext cx="1042329" cy="452107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4FB57677-3377-4368-BE81-3BC90DFB6B8F}"/>
              </a:ext>
            </a:extLst>
          </p:cNvPr>
          <p:cNvSpPr/>
          <p:nvPr/>
        </p:nvSpPr>
        <p:spPr>
          <a:xfrm rot="5400000">
            <a:off x="5840610" y="2887824"/>
            <a:ext cx="1061738" cy="435006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DECE1E22-0C8E-0451-C02D-5842547068B6}"/>
              </a:ext>
            </a:extLst>
          </p:cNvPr>
          <p:cNvSpPr/>
          <p:nvPr/>
        </p:nvSpPr>
        <p:spPr>
          <a:xfrm rot="5400000">
            <a:off x="5907365" y="3870550"/>
            <a:ext cx="928227" cy="435006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1A773598-D10D-8749-F1B6-7F17878BFD91}"/>
              </a:ext>
            </a:extLst>
          </p:cNvPr>
          <p:cNvSpPr/>
          <p:nvPr/>
        </p:nvSpPr>
        <p:spPr>
          <a:xfrm rot="5400000">
            <a:off x="5846203" y="5790704"/>
            <a:ext cx="1050552" cy="435006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0F3EAD6F-0458-5C11-ADE6-5846EC3687B9}"/>
              </a:ext>
            </a:extLst>
          </p:cNvPr>
          <p:cNvSpPr/>
          <p:nvPr/>
        </p:nvSpPr>
        <p:spPr>
          <a:xfrm rot="5400000">
            <a:off x="5907365" y="4787784"/>
            <a:ext cx="928227" cy="435006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09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B5542-F3C4-434A-C4EB-6508298A9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Post </a:t>
            </a:r>
            <a:r>
              <a:rPr lang="en-GB" dirty="0" err="1"/>
              <a:t>PnR</a:t>
            </a:r>
            <a:r>
              <a:rPr lang="en-GB" dirty="0"/>
              <a:t> Timing Reports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66774-B51A-8CD6-C85F-C1E2A42C5ED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Timing report extracted from Synopsys© Primetime™</a:t>
            </a:r>
            <a:endParaRPr lang="en-15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A236B-4282-BAA3-5D23-9A31B273F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17A69A-B5F0-DF32-17C3-67935CB8D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E6DE6-6166-E5A8-E909-58044BE9B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pic>
        <p:nvPicPr>
          <p:cNvPr id="9" name="Εικόνα 50">
            <a:extLst>
              <a:ext uri="{FF2B5EF4-FFF2-40B4-BE49-F238E27FC236}">
                <a16:creationId xmlns:a16="http://schemas.microsoft.com/office/drawing/2014/main" id="{B731A74C-CDEA-C615-0F91-86154BB6F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17" y="1686187"/>
            <a:ext cx="3049762" cy="5171813"/>
          </a:xfrm>
          <a:prstGeom prst="rect">
            <a:avLst/>
          </a:prstGeom>
        </p:spPr>
      </p:pic>
      <p:pic>
        <p:nvPicPr>
          <p:cNvPr id="10" name="Εικόνα 52">
            <a:extLst>
              <a:ext uri="{FF2B5EF4-FFF2-40B4-BE49-F238E27FC236}">
                <a16:creationId xmlns:a16="http://schemas.microsoft.com/office/drawing/2014/main" id="{FAADEBB5-8BD6-747C-83B3-22B38DD8C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661" y="1912422"/>
            <a:ext cx="4962728" cy="467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8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3666-FB16-FB58-4B05-48EFDE82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Post </a:t>
            </a:r>
            <a:r>
              <a:rPr lang="en-GB" dirty="0" err="1"/>
              <a:t>PnR</a:t>
            </a:r>
            <a:r>
              <a:rPr lang="en-GB" dirty="0"/>
              <a:t> Power Reports</a:t>
            </a:r>
            <a:endParaRPr lang="en-15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926D1-DF24-C491-C2F7-C60FFBB4F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EAC44-D052-6D4E-D1B7-D280DE33D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2B5EE-F1A1-DE33-6ABA-74BE815F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DF8466-2981-C94F-7841-EA54EA2674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Power report extracted from Synopsys© </a:t>
            </a:r>
            <a:r>
              <a:rPr lang="en-US" dirty="0" err="1"/>
              <a:t>PrimePower</a:t>
            </a:r>
            <a:r>
              <a:rPr lang="en-US" dirty="0"/>
              <a:t>™</a:t>
            </a:r>
            <a:endParaRPr lang="en-15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3CE0A88-9089-0011-D2E9-C2B7A6B89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522" y="1776127"/>
            <a:ext cx="5410955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3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6C589-567D-40DE-8C4E-3DF3BC29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 Algorithm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5CCEB-0D58-4584-9048-7099B8D30CF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56940" cy="49377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AES (Advanced Encryption Standard) consists of 4 distinct operations</a:t>
            </a:r>
          </a:p>
          <a:p>
            <a:pPr lvl="1"/>
            <a:r>
              <a:rPr lang="en-US" dirty="0" err="1"/>
              <a:t>AddRoundKey</a:t>
            </a:r>
            <a:endParaRPr lang="en-US" dirty="0"/>
          </a:p>
          <a:p>
            <a:pPr lvl="1"/>
            <a:r>
              <a:rPr lang="en-US" dirty="0" err="1"/>
              <a:t>SubBytes</a:t>
            </a:r>
            <a:endParaRPr lang="en-US" dirty="0"/>
          </a:p>
          <a:p>
            <a:pPr lvl="1"/>
            <a:r>
              <a:rPr lang="en-US" dirty="0" err="1"/>
              <a:t>ShiftRows</a:t>
            </a:r>
            <a:endParaRPr lang="en-US" dirty="0"/>
          </a:p>
          <a:p>
            <a:pPr lvl="1"/>
            <a:r>
              <a:rPr lang="en-US" dirty="0" err="1"/>
              <a:t>MixColumns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AES encryption and decryption algorithms are mirror images </a:t>
            </a:r>
          </a:p>
          <a:p>
            <a:pPr lvl="1"/>
            <a:r>
              <a:rPr lang="en-US" dirty="0"/>
              <a:t>For a given key the inverse operations are easily defined and carried out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F2554-0BC9-4E2B-9183-C0050F80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168850-DFA3-4B19-8B52-110DB8B8D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896ED-BDF3-4F89-8E2D-DCB3E3618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pic>
        <p:nvPicPr>
          <p:cNvPr id="7" name="Picture 2" descr="Processing flow diagram of AES algorithm. | Download Scientific Diagram">
            <a:extLst>
              <a:ext uri="{FF2B5EF4-FFF2-40B4-BE49-F238E27FC236}">
                <a16:creationId xmlns:a16="http://schemas.microsoft.com/office/drawing/2014/main" id="{7F687B50-98AA-42B1-B4C0-7D5E513E4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140" y="1256502"/>
            <a:ext cx="3860287" cy="48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12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5F470-EDB2-C581-86F8-34B437C4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  <a:endParaRPr lang="en-15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476B5-98F7-EC1E-816D-59D9E13EF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11DB1-BBEA-CE14-8EAF-B93CFB5CA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2EC9F-0BE7-4891-03F9-7F2FA3D1E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2F6DDA-628F-EDA5-A3D8-79F65F9D1780}"/>
              </a:ext>
            </a:extLst>
          </p:cNvPr>
          <p:cNvSpPr/>
          <p:nvPr/>
        </p:nvSpPr>
        <p:spPr>
          <a:xfrm>
            <a:off x="3007125" y="2107009"/>
            <a:ext cx="3129750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Verification</a:t>
            </a:r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A9B9D8-713B-7381-223A-254788CABB03}"/>
              </a:ext>
            </a:extLst>
          </p:cNvPr>
          <p:cNvSpPr/>
          <p:nvPr/>
        </p:nvSpPr>
        <p:spPr>
          <a:xfrm>
            <a:off x="3007125" y="1170550"/>
            <a:ext cx="3129750" cy="90397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Description</a:t>
            </a:r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0E9DBF9-6837-C985-C3AA-6AB7737304AB}"/>
              </a:ext>
            </a:extLst>
          </p:cNvPr>
          <p:cNvSpPr/>
          <p:nvPr/>
        </p:nvSpPr>
        <p:spPr>
          <a:xfrm>
            <a:off x="3007125" y="3071249"/>
            <a:ext cx="3129750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Logic Synthesis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985050-A931-2C47-61EF-E907709EF449}"/>
              </a:ext>
            </a:extLst>
          </p:cNvPr>
          <p:cNvSpPr/>
          <p:nvPr/>
        </p:nvSpPr>
        <p:spPr>
          <a:xfrm>
            <a:off x="3007125" y="4027100"/>
            <a:ext cx="3129750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Placement &amp; Routing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67E09A-ECC7-5068-3093-1DBD2DDC338D}"/>
              </a:ext>
            </a:extLst>
          </p:cNvPr>
          <p:cNvSpPr/>
          <p:nvPr/>
        </p:nvSpPr>
        <p:spPr>
          <a:xfrm>
            <a:off x="3007125" y="4991265"/>
            <a:ext cx="3129750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Post </a:t>
            </a:r>
            <a:r>
              <a:rPr lang="en-GB" dirty="0" err="1"/>
              <a:t>PnR</a:t>
            </a:r>
            <a:r>
              <a:rPr lang="en-GB" dirty="0"/>
              <a:t> </a:t>
            </a:r>
          </a:p>
          <a:p>
            <a:pPr algn="ctr"/>
            <a:r>
              <a:rPr lang="en-GB" dirty="0"/>
              <a:t>Timing &amp; Power Reports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6AF5967-7543-54E9-7AAE-BB8ADD52AB32}"/>
              </a:ext>
            </a:extLst>
          </p:cNvPr>
          <p:cNvSpPr/>
          <p:nvPr/>
        </p:nvSpPr>
        <p:spPr>
          <a:xfrm>
            <a:off x="3007125" y="5954941"/>
            <a:ext cx="3129750" cy="85692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</a:t>
            </a:r>
            <a:r>
              <a:rPr lang="en-US" dirty="0" err="1"/>
              <a:t>PnR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Functional Verification</a:t>
            </a:r>
            <a:endParaRPr lang="en-GB" dirty="0"/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43E462B1-A346-A166-306A-C9970508FD9F}"/>
              </a:ext>
            </a:extLst>
          </p:cNvPr>
          <p:cNvSpPr/>
          <p:nvPr/>
        </p:nvSpPr>
        <p:spPr>
          <a:xfrm rot="5400000">
            <a:off x="5841764" y="1864686"/>
            <a:ext cx="1042329" cy="452107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4FB57677-3377-4368-BE81-3BC90DFB6B8F}"/>
              </a:ext>
            </a:extLst>
          </p:cNvPr>
          <p:cNvSpPr/>
          <p:nvPr/>
        </p:nvSpPr>
        <p:spPr>
          <a:xfrm rot="5400000">
            <a:off x="5840610" y="2887824"/>
            <a:ext cx="1061738" cy="435006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DECE1E22-0C8E-0451-C02D-5842547068B6}"/>
              </a:ext>
            </a:extLst>
          </p:cNvPr>
          <p:cNvSpPr/>
          <p:nvPr/>
        </p:nvSpPr>
        <p:spPr>
          <a:xfrm rot="5400000">
            <a:off x="5907365" y="3870550"/>
            <a:ext cx="928227" cy="435006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1A773598-D10D-8749-F1B6-7F17878BFD91}"/>
              </a:ext>
            </a:extLst>
          </p:cNvPr>
          <p:cNvSpPr/>
          <p:nvPr/>
        </p:nvSpPr>
        <p:spPr>
          <a:xfrm rot="5400000">
            <a:off x="5846203" y="5790704"/>
            <a:ext cx="1050552" cy="435006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0F3EAD6F-0458-5C11-ADE6-5846EC3687B9}"/>
              </a:ext>
            </a:extLst>
          </p:cNvPr>
          <p:cNvSpPr/>
          <p:nvPr/>
        </p:nvSpPr>
        <p:spPr>
          <a:xfrm rot="5400000">
            <a:off x="5907365" y="4787784"/>
            <a:ext cx="928227" cy="435006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17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3AB15-99B0-33DC-9D6C-3E00FFAF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Post </a:t>
            </a:r>
            <a:r>
              <a:rPr lang="en-US" dirty="0" err="1"/>
              <a:t>PnR</a:t>
            </a:r>
            <a:r>
              <a:rPr lang="en-US" dirty="0"/>
              <a:t> Functional Verification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69A82-36B5-3045-373C-8C849B15DD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provide Incisive™ with the post-</a:t>
            </a:r>
            <a:r>
              <a:rPr lang="en-US" dirty="0" err="1"/>
              <a:t>PnR</a:t>
            </a:r>
            <a:r>
              <a:rPr lang="en-US" dirty="0"/>
              <a:t> netlist and .</a:t>
            </a:r>
            <a:r>
              <a:rPr lang="en-US" dirty="0" err="1"/>
              <a:t>sdf</a:t>
            </a:r>
            <a:r>
              <a:rPr lang="en-US" dirty="0"/>
              <a:t> file</a:t>
            </a:r>
          </a:p>
          <a:p>
            <a:endParaRPr lang="en-US" dirty="0"/>
          </a:p>
          <a:p>
            <a:r>
              <a:rPr lang="en-US" dirty="0"/>
              <a:t>As we can observe our system functions as expected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E8420-BAF8-1210-C00E-9CBE4FE7E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B0189-4471-7856-A59C-E2DE2532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90F32-FA4A-8164-9D8E-1CA2A55E2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pic>
        <p:nvPicPr>
          <p:cNvPr id="7" name="Εικόνα 60" descr="A screenshot of a computer&#10;&#10;Description automatically generated">
            <a:extLst>
              <a:ext uri="{FF2B5EF4-FFF2-40B4-BE49-F238E27FC236}">
                <a16:creationId xmlns:a16="http://schemas.microsoft.com/office/drawing/2014/main" id="{5801153A-8C1C-206F-6753-74459659C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13" y="3179428"/>
            <a:ext cx="8801974" cy="185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8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2B7A266-0F35-46AA-B3AD-980D498D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  <a:endParaRPr lang="el-GR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09FA846B-0A97-40E9-820A-147978012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148C9DE2-E2CC-4122-9A3A-6B83AD7EB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0A587994-35A2-4329-8F8C-973AAC3B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7987B86-3893-4302-91F3-25CC7D9DB6D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Our project connects the encipher and decipher blocks in series</a:t>
            </a:r>
          </a:p>
          <a:p>
            <a:pPr lvl="1"/>
            <a:r>
              <a:rPr lang="en-US" dirty="0"/>
              <a:t>Our goal is to verify that the encryption and decryption modules function correctly</a:t>
            </a:r>
          </a:p>
          <a:p>
            <a:pPr lvl="1"/>
            <a:r>
              <a:rPr lang="en-US" dirty="0"/>
              <a:t>For the purposes of this project, we will only focus on 128-bit keys</a:t>
            </a:r>
            <a:endParaRPr lang="en-GB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E1FE2EF6-396A-4A53-81FB-1B626E520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86" y="3610351"/>
            <a:ext cx="8570428" cy="323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6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5F470-EDB2-C581-86F8-34B437C4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  <a:endParaRPr lang="en-15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476B5-98F7-EC1E-816D-59D9E13EF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11DB1-BBEA-CE14-8EAF-B93CFB5CA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2EC9F-0BE7-4891-03F9-7F2FA3D1E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2F6DDA-628F-EDA5-A3D8-79F65F9D1780}"/>
              </a:ext>
            </a:extLst>
          </p:cNvPr>
          <p:cNvSpPr/>
          <p:nvPr/>
        </p:nvSpPr>
        <p:spPr>
          <a:xfrm>
            <a:off x="3007125" y="2107009"/>
            <a:ext cx="3129750" cy="92822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Verification</a:t>
            </a:r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A9B9D8-713B-7381-223A-254788CABB03}"/>
              </a:ext>
            </a:extLst>
          </p:cNvPr>
          <p:cNvSpPr/>
          <p:nvPr/>
        </p:nvSpPr>
        <p:spPr>
          <a:xfrm>
            <a:off x="3007125" y="1170550"/>
            <a:ext cx="3129750" cy="90397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Description</a:t>
            </a:r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0E9DBF9-6837-C985-C3AA-6AB7737304AB}"/>
              </a:ext>
            </a:extLst>
          </p:cNvPr>
          <p:cNvSpPr/>
          <p:nvPr/>
        </p:nvSpPr>
        <p:spPr>
          <a:xfrm>
            <a:off x="3007125" y="3071249"/>
            <a:ext cx="3129750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Logic Synthesis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985050-A931-2C47-61EF-E907709EF449}"/>
              </a:ext>
            </a:extLst>
          </p:cNvPr>
          <p:cNvSpPr/>
          <p:nvPr/>
        </p:nvSpPr>
        <p:spPr>
          <a:xfrm>
            <a:off x="3007125" y="4027100"/>
            <a:ext cx="3129750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Placement &amp; Routing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67E09A-ECC7-5068-3093-1DBD2DDC338D}"/>
              </a:ext>
            </a:extLst>
          </p:cNvPr>
          <p:cNvSpPr/>
          <p:nvPr/>
        </p:nvSpPr>
        <p:spPr>
          <a:xfrm>
            <a:off x="3007125" y="4991265"/>
            <a:ext cx="3129750" cy="928226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Post </a:t>
            </a:r>
            <a:r>
              <a:rPr lang="en-GB" dirty="0" err="1"/>
              <a:t>PnR</a:t>
            </a:r>
            <a:r>
              <a:rPr lang="en-GB" dirty="0"/>
              <a:t> </a:t>
            </a:r>
          </a:p>
          <a:p>
            <a:pPr algn="ctr"/>
            <a:r>
              <a:rPr lang="en-GB" dirty="0"/>
              <a:t>Timing &amp; Power Reports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6AF5967-7543-54E9-7AAE-BB8ADD52AB32}"/>
              </a:ext>
            </a:extLst>
          </p:cNvPr>
          <p:cNvSpPr/>
          <p:nvPr/>
        </p:nvSpPr>
        <p:spPr>
          <a:xfrm>
            <a:off x="3007125" y="5954941"/>
            <a:ext cx="3129750" cy="85692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</a:t>
            </a:r>
            <a:r>
              <a:rPr lang="en-US" dirty="0" err="1"/>
              <a:t>PnR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Functional Verification</a:t>
            </a:r>
            <a:endParaRPr lang="en-GB" dirty="0"/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43E462B1-A346-A166-306A-C9970508FD9F}"/>
              </a:ext>
            </a:extLst>
          </p:cNvPr>
          <p:cNvSpPr/>
          <p:nvPr/>
        </p:nvSpPr>
        <p:spPr>
          <a:xfrm rot="5400000">
            <a:off x="5841764" y="1864686"/>
            <a:ext cx="1042329" cy="452107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4FB57677-3377-4368-BE81-3BC90DFB6B8F}"/>
              </a:ext>
            </a:extLst>
          </p:cNvPr>
          <p:cNvSpPr/>
          <p:nvPr/>
        </p:nvSpPr>
        <p:spPr>
          <a:xfrm rot="5400000">
            <a:off x="5840610" y="2887824"/>
            <a:ext cx="1061738" cy="435006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DECE1E22-0C8E-0451-C02D-5842547068B6}"/>
              </a:ext>
            </a:extLst>
          </p:cNvPr>
          <p:cNvSpPr/>
          <p:nvPr/>
        </p:nvSpPr>
        <p:spPr>
          <a:xfrm rot="5400000">
            <a:off x="5907365" y="3870550"/>
            <a:ext cx="928227" cy="435006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1A773598-D10D-8749-F1B6-7F17878BFD91}"/>
              </a:ext>
            </a:extLst>
          </p:cNvPr>
          <p:cNvSpPr/>
          <p:nvPr/>
        </p:nvSpPr>
        <p:spPr>
          <a:xfrm rot="5400000">
            <a:off x="5846203" y="5790704"/>
            <a:ext cx="1050552" cy="435006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0F3EAD6F-0458-5C11-ADE6-5846EC3687B9}"/>
              </a:ext>
            </a:extLst>
          </p:cNvPr>
          <p:cNvSpPr/>
          <p:nvPr/>
        </p:nvSpPr>
        <p:spPr>
          <a:xfrm rot="5400000">
            <a:off x="5907365" y="4787784"/>
            <a:ext cx="928227" cy="435006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47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1CD7-B6D7-43B7-B1CE-0CE11450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Model Results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3263A-6D6E-4063-A75C-640608B0E47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9731" y="1280795"/>
            <a:ext cx="4875376" cy="4937760"/>
          </a:xfrm>
        </p:spPr>
        <p:txBody>
          <a:bodyPr/>
          <a:lstStyle/>
          <a:p>
            <a:r>
              <a:rPr lang="en-US" dirty="0"/>
              <a:t>Contains tests for the AES128/256 implementations</a:t>
            </a:r>
          </a:p>
          <a:p>
            <a:pPr lvl="1"/>
            <a:r>
              <a:rPr lang="en-US" dirty="0"/>
              <a:t>Runs 4 different tests for all implementations</a:t>
            </a:r>
          </a:p>
          <a:p>
            <a:pPr lvl="1"/>
            <a:r>
              <a:rPr lang="en-US" dirty="0"/>
              <a:t>Runs tests for both encryption and decryption</a:t>
            </a:r>
          </a:p>
          <a:p>
            <a:pPr lvl="1"/>
            <a:r>
              <a:rPr lang="en-US" dirty="0"/>
              <a:t>Analytic results for each step of the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DFEE6-4D19-42BF-BCFD-593D01F6A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FCC779-7B26-4915-8F6D-2E4589FBD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F4DE2B-F194-4AB2-AE23-5F8BB41EB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pic>
        <p:nvPicPr>
          <p:cNvPr id="7" name="Picture 2" descr="Processing flow diagram of AES algorithm. | Download Scientific Diagram">
            <a:extLst>
              <a:ext uri="{FF2B5EF4-FFF2-40B4-BE49-F238E27FC236}">
                <a16:creationId xmlns:a16="http://schemas.microsoft.com/office/drawing/2014/main" id="{D8DFEA93-2499-4C7F-BB3F-C0BFEB26D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678" y="1205227"/>
            <a:ext cx="3860287" cy="48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28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8B3FE-65A8-49B3-9E2B-9961EDD3A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Model Results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DE51441-42C2-4DBB-8982-572FD03B334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421" y="1215994"/>
            <a:ext cx="4208914" cy="150429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C05F0-0AF1-4871-BF0C-DAD940B6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E159-12E3-4244-93A2-C41670E2BE7F}" type="datetime1">
              <a:rPr lang="en-GB" smtClean="0"/>
              <a:t>20/04/2024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BBB7E-F8A2-495C-8B5B-3827F00F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84F85-AF29-467A-A53F-1F30592555A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041F7-617C-4198-B40A-D60AD6532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ECE330 - SoC Design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916138-BAD6-4807-B953-6E2289C4F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799" y="1188042"/>
            <a:ext cx="2658921" cy="23634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5F1701-DBC1-4637-84FF-38C171D9F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2816527"/>
            <a:ext cx="2740351" cy="40414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B774CD-46FB-40B9-AEBD-70E2ADAAD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644" y="3594599"/>
            <a:ext cx="2478616" cy="3263402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CF7BEF7-671D-4719-93FA-71B8E15512C6}"/>
              </a:ext>
            </a:extLst>
          </p:cNvPr>
          <p:cNvSpPr/>
          <p:nvPr/>
        </p:nvSpPr>
        <p:spPr>
          <a:xfrm>
            <a:off x="4481528" y="1747193"/>
            <a:ext cx="1512606" cy="43583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EC8BABF-D5CE-4682-939C-A04C2C5720FB}"/>
              </a:ext>
            </a:extLst>
          </p:cNvPr>
          <p:cNvSpPr/>
          <p:nvPr/>
        </p:nvSpPr>
        <p:spPr>
          <a:xfrm rot="10800000">
            <a:off x="3611923" y="2993164"/>
            <a:ext cx="2465903" cy="43583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53A00BD-B424-4D38-8C21-810182F0411B}"/>
              </a:ext>
            </a:extLst>
          </p:cNvPr>
          <p:cNvSpPr/>
          <p:nvPr/>
        </p:nvSpPr>
        <p:spPr>
          <a:xfrm>
            <a:off x="3611924" y="5226300"/>
            <a:ext cx="2465902" cy="43583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A8777C-4CC9-4B1E-AC7B-6D9010BEECAE}"/>
              </a:ext>
            </a:extLst>
          </p:cNvPr>
          <p:cNvSpPr txBox="1"/>
          <p:nvPr/>
        </p:nvSpPr>
        <p:spPr>
          <a:xfrm>
            <a:off x="4043461" y="4070349"/>
            <a:ext cx="16028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/>
              <a:t>….</a:t>
            </a:r>
            <a:endParaRPr lang="en-GB" sz="8000" b="1" dirty="0"/>
          </a:p>
        </p:txBody>
      </p:sp>
    </p:spTree>
    <p:extLst>
      <p:ext uri="{BB962C8B-B14F-4D97-AF65-F5344CB8AC3E}">
        <p14:creationId xmlns:p14="http://schemas.microsoft.com/office/powerpoint/2010/main" val="198885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Custom 5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FF0000"/>
      </a:accent1>
      <a:accent2>
        <a:srgbClr val="0070C0"/>
      </a:accent2>
      <a:accent3>
        <a:srgbClr val="00B050"/>
      </a:accent3>
      <a:accent4>
        <a:srgbClr val="FFC000"/>
      </a:accent4>
      <a:accent5>
        <a:srgbClr val="945D4A"/>
      </a:accent5>
      <a:accent6>
        <a:srgbClr val="BFBFBF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9A55AC61-1EA9-F549-B37A-9BBC4DF35977}" vid="{E7789307-C331-1143-8310-1A8AEEBE641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9A55AC61-1EA9-F549-B37A-9BBC4DF35977}" vid="{FDABCC75-DEE4-B541-923E-673D671B9109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9A55AC61-1EA9-F549-B37A-9BBC4DF35977}" vid="{C63152E9-6B9C-F44F-BD0F-B221D115B696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9A55AC61-1EA9-F549-B37A-9BBC4DF35977}" vid="{026F5134-E546-D94D-BF3A-94D31DCBA61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2837</TotalTime>
  <Words>1615</Words>
  <Application>Microsoft Office PowerPoint</Application>
  <PresentationFormat>On-screen Show (4:3)</PresentationFormat>
  <Paragraphs>513</Paragraphs>
  <Slides>51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Arial</vt:lpstr>
      <vt:lpstr>Bookman Old Style</vt:lpstr>
      <vt:lpstr>Calibri</vt:lpstr>
      <vt:lpstr>Calibri Light</vt:lpstr>
      <vt:lpstr>Gill Sans MT</vt:lpstr>
      <vt:lpstr>Wingdings</vt:lpstr>
      <vt:lpstr>Wingdings 3</vt:lpstr>
      <vt:lpstr>Origin</vt:lpstr>
      <vt:lpstr>Custom Design</vt:lpstr>
      <vt:lpstr>1_Custom Design</vt:lpstr>
      <vt:lpstr>2_Custom Design</vt:lpstr>
      <vt:lpstr>ECE330 SoC Design Final Report</vt:lpstr>
      <vt:lpstr>Presentation Overview</vt:lpstr>
      <vt:lpstr>Description</vt:lpstr>
      <vt:lpstr>Source Files</vt:lpstr>
      <vt:lpstr>AES Algorithm</vt:lpstr>
      <vt:lpstr>Block Diagram</vt:lpstr>
      <vt:lpstr>Presentation Overview</vt:lpstr>
      <vt:lpstr>Python Model Results</vt:lpstr>
      <vt:lpstr>Python Model Results</vt:lpstr>
      <vt:lpstr>Behavioural Simulation</vt:lpstr>
      <vt:lpstr>Behavioural Simulation</vt:lpstr>
      <vt:lpstr>Behavioural Simulation</vt:lpstr>
      <vt:lpstr>Presentation Overview</vt:lpstr>
      <vt:lpstr>Logic Synthesis Methodology</vt:lpstr>
      <vt:lpstr>A lesson through…</vt:lpstr>
      <vt:lpstr>Behavioral Simulation</vt:lpstr>
      <vt:lpstr>Problems (cont.)</vt:lpstr>
      <vt:lpstr>Top-Down Logic Synthesis</vt:lpstr>
      <vt:lpstr>Bottom-Up Logic Synthesis</vt:lpstr>
      <vt:lpstr>Bottom-Up Logic Synthesis</vt:lpstr>
      <vt:lpstr>Problems</vt:lpstr>
      <vt:lpstr>Post Synthesis Simulation w/o delay annotation</vt:lpstr>
      <vt:lpstr>Top-Down and Bottom-Up Logic Synthesis</vt:lpstr>
      <vt:lpstr>Top-Down Synthesis – Area.txt</vt:lpstr>
      <vt:lpstr>Top-Down Synthesis – Power.txt</vt:lpstr>
      <vt:lpstr>Top-Down Synthesis – Timing.txt</vt:lpstr>
      <vt:lpstr>Bottom-Up Synthesis – Area.txt</vt:lpstr>
      <vt:lpstr>Bottom-Up Synthesis – Power.txt</vt:lpstr>
      <vt:lpstr>Bottom-Up Synthesis – Timing.txt</vt:lpstr>
      <vt:lpstr>Pareto Curves - Top-Down Synthesis</vt:lpstr>
      <vt:lpstr>Pareto Curves - Top-Down Synthesis</vt:lpstr>
      <vt:lpstr>Pareto Curves - Top-Down Synthesis</vt:lpstr>
      <vt:lpstr>Pareto Curves - Bottom-Up Synthesis</vt:lpstr>
      <vt:lpstr>Pareto Curves - Bottom-Up Synthesis</vt:lpstr>
      <vt:lpstr>Pareto Curves - Bottom-Up Synthesis</vt:lpstr>
      <vt:lpstr>Presentation Overview</vt:lpstr>
      <vt:lpstr>Floorplanning &amp; Power Planning</vt:lpstr>
      <vt:lpstr>Placement</vt:lpstr>
      <vt:lpstr>Placement</vt:lpstr>
      <vt:lpstr>Placement</vt:lpstr>
      <vt:lpstr>Placement</vt:lpstr>
      <vt:lpstr>Clock Tree Synthesis</vt:lpstr>
      <vt:lpstr>Routing</vt:lpstr>
      <vt:lpstr>DRC Fixing</vt:lpstr>
      <vt:lpstr>ECO optimizations</vt:lpstr>
      <vt:lpstr>Final Routed Design</vt:lpstr>
      <vt:lpstr>Presentation Overview</vt:lpstr>
      <vt:lpstr>Post PnR Timing Reports</vt:lpstr>
      <vt:lpstr>Post PnR Power Reports</vt:lpstr>
      <vt:lpstr>Presentation Overview</vt:lpstr>
      <vt:lpstr>Post PnR Functional Verification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AFSMGen Tool</dc:title>
  <dc:creator>Chris Georgakidis</dc:creator>
  <cp:lastModifiedBy>ΣΠΥΡΙΔΩΝ ΚΥΡΙΤΣΗΣ</cp:lastModifiedBy>
  <cp:revision>100</cp:revision>
  <cp:lastPrinted>2016-08-23T07:41:15Z</cp:lastPrinted>
  <dcterms:created xsi:type="dcterms:W3CDTF">2019-11-17T10:05:05Z</dcterms:created>
  <dcterms:modified xsi:type="dcterms:W3CDTF">2024-04-20T10:01:11Z</dcterms:modified>
</cp:coreProperties>
</file>